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6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60400" y="431800"/>
            <a:ext cx="969899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15927" y="2066080"/>
            <a:ext cx="1917064" cy="6468110"/>
          </a:xfrm>
          <a:custGeom>
            <a:avLst/>
            <a:gdLst/>
            <a:ahLst/>
            <a:cxnLst/>
            <a:rect l="l" t="t" r="r" b="b"/>
            <a:pathLst>
              <a:path w="1917064" h="6468109">
                <a:moveTo>
                  <a:pt x="1440607" y="0"/>
                </a:moveTo>
                <a:lnTo>
                  <a:pt x="1415207" y="0"/>
                </a:lnTo>
                <a:lnTo>
                  <a:pt x="0" y="0"/>
                </a:lnTo>
                <a:lnTo>
                  <a:pt x="0" y="6467510"/>
                </a:lnTo>
                <a:lnTo>
                  <a:pt x="1891216" y="6467510"/>
                </a:lnTo>
                <a:lnTo>
                  <a:pt x="1916616" y="6467510"/>
                </a:lnTo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19347" y="1959406"/>
            <a:ext cx="648335" cy="6681470"/>
          </a:xfrm>
          <a:custGeom>
            <a:avLst/>
            <a:gdLst/>
            <a:ahLst/>
            <a:cxnLst/>
            <a:rect l="l" t="t" r="r" b="b"/>
            <a:pathLst>
              <a:path w="648335" h="6681470">
                <a:moveTo>
                  <a:pt x="106680" y="0"/>
                </a:moveTo>
                <a:lnTo>
                  <a:pt x="0" y="106680"/>
                </a:lnTo>
                <a:lnTo>
                  <a:pt x="106680" y="213360"/>
                </a:lnTo>
                <a:lnTo>
                  <a:pt x="106680" y="0"/>
                </a:lnTo>
                <a:close/>
              </a:path>
              <a:path w="648335" h="6681470">
                <a:moveTo>
                  <a:pt x="647814" y="6574193"/>
                </a:moveTo>
                <a:lnTo>
                  <a:pt x="434454" y="6467513"/>
                </a:lnTo>
                <a:lnTo>
                  <a:pt x="487794" y="6574193"/>
                </a:lnTo>
                <a:lnTo>
                  <a:pt x="434454" y="6680873"/>
                </a:lnTo>
                <a:lnTo>
                  <a:pt x="647814" y="6574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82627" y="2520122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3350663" y="0"/>
                </a:moveTo>
                <a:lnTo>
                  <a:pt x="81158" y="0"/>
                </a:lnTo>
                <a:lnTo>
                  <a:pt x="49568" y="6378"/>
                </a:lnTo>
                <a:lnTo>
                  <a:pt x="23770" y="23771"/>
                </a:lnTo>
                <a:lnTo>
                  <a:pt x="6377" y="49568"/>
                </a:lnTo>
                <a:lnTo>
                  <a:pt x="0" y="81159"/>
                </a:lnTo>
                <a:lnTo>
                  <a:pt x="0" y="505863"/>
                </a:lnTo>
                <a:lnTo>
                  <a:pt x="6377" y="537454"/>
                </a:lnTo>
                <a:lnTo>
                  <a:pt x="23770" y="563252"/>
                </a:lnTo>
                <a:lnTo>
                  <a:pt x="49568" y="580645"/>
                </a:lnTo>
                <a:lnTo>
                  <a:pt x="81158" y="587023"/>
                </a:lnTo>
                <a:lnTo>
                  <a:pt x="3350663" y="587023"/>
                </a:lnTo>
                <a:lnTo>
                  <a:pt x="3382254" y="580645"/>
                </a:lnTo>
                <a:lnTo>
                  <a:pt x="3408051" y="563252"/>
                </a:lnTo>
                <a:lnTo>
                  <a:pt x="3425444" y="537454"/>
                </a:lnTo>
                <a:lnTo>
                  <a:pt x="3431822" y="505863"/>
                </a:lnTo>
                <a:lnTo>
                  <a:pt x="3431822" y="81159"/>
                </a:lnTo>
                <a:lnTo>
                  <a:pt x="3425444" y="49568"/>
                </a:lnTo>
                <a:lnTo>
                  <a:pt x="3408051" y="23771"/>
                </a:lnTo>
                <a:lnTo>
                  <a:pt x="3382254" y="6378"/>
                </a:lnTo>
                <a:lnTo>
                  <a:pt x="3350663" y="0"/>
                </a:lnTo>
                <a:close/>
              </a:path>
            </a:pathLst>
          </a:custGeom>
          <a:solidFill>
            <a:srgbClr val="FDC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82627" y="2520122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81158" y="0"/>
                </a:moveTo>
                <a:lnTo>
                  <a:pt x="3350663" y="0"/>
                </a:lnTo>
                <a:lnTo>
                  <a:pt x="3382254" y="6377"/>
                </a:lnTo>
                <a:lnTo>
                  <a:pt x="3408051" y="23770"/>
                </a:lnTo>
                <a:lnTo>
                  <a:pt x="3425444" y="49568"/>
                </a:lnTo>
                <a:lnTo>
                  <a:pt x="3431821" y="81158"/>
                </a:lnTo>
                <a:lnTo>
                  <a:pt x="3431821" y="505863"/>
                </a:lnTo>
                <a:lnTo>
                  <a:pt x="3425444" y="537454"/>
                </a:lnTo>
                <a:lnTo>
                  <a:pt x="3408051" y="563251"/>
                </a:lnTo>
                <a:lnTo>
                  <a:pt x="3382254" y="580644"/>
                </a:lnTo>
                <a:lnTo>
                  <a:pt x="3350663" y="587022"/>
                </a:lnTo>
                <a:lnTo>
                  <a:pt x="81158" y="587022"/>
                </a:lnTo>
                <a:lnTo>
                  <a:pt x="49568" y="580644"/>
                </a:lnTo>
                <a:lnTo>
                  <a:pt x="23770" y="563251"/>
                </a:lnTo>
                <a:lnTo>
                  <a:pt x="6377" y="537454"/>
                </a:lnTo>
                <a:lnTo>
                  <a:pt x="0" y="505863"/>
                </a:lnTo>
                <a:lnTo>
                  <a:pt x="0" y="81158"/>
                </a:lnTo>
                <a:lnTo>
                  <a:pt x="6377" y="49568"/>
                </a:lnTo>
                <a:lnTo>
                  <a:pt x="23770" y="23770"/>
                </a:lnTo>
                <a:lnTo>
                  <a:pt x="49568" y="6377"/>
                </a:lnTo>
                <a:lnTo>
                  <a:pt x="81158" y="0"/>
                </a:lnTo>
                <a:close/>
              </a:path>
            </a:pathLst>
          </a:custGeom>
          <a:ln w="50799">
            <a:solidFill>
              <a:srgbClr val="A375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2627" y="3761930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3350663" y="0"/>
                </a:moveTo>
                <a:lnTo>
                  <a:pt x="81158" y="0"/>
                </a:lnTo>
                <a:lnTo>
                  <a:pt x="49568" y="6377"/>
                </a:lnTo>
                <a:lnTo>
                  <a:pt x="23770" y="23770"/>
                </a:lnTo>
                <a:lnTo>
                  <a:pt x="6377" y="49567"/>
                </a:lnTo>
                <a:lnTo>
                  <a:pt x="0" y="81158"/>
                </a:lnTo>
                <a:lnTo>
                  <a:pt x="0" y="505862"/>
                </a:lnTo>
                <a:lnTo>
                  <a:pt x="6377" y="537453"/>
                </a:lnTo>
                <a:lnTo>
                  <a:pt x="23770" y="563251"/>
                </a:lnTo>
                <a:lnTo>
                  <a:pt x="49568" y="580644"/>
                </a:lnTo>
                <a:lnTo>
                  <a:pt x="81158" y="587021"/>
                </a:lnTo>
                <a:lnTo>
                  <a:pt x="3350663" y="587021"/>
                </a:lnTo>
                <a:lnTo>
                  <a:pt x="3382254" y="580644"/>
                </a:lnTo>
                <a:lnTo>
                  <a:pt x="3408051" y="563251"/>
                </a:lnTo>
                <a:lnTo>
                  <a:pt x="3425444" y="537453"/>
                </a:lnTo>
                <a:lnTo>
                  <a:pt x="3431822" y="505862"/>
                </a:lnTo>
                <a:lnTo>
                  <a:pt x="3431822" y="81158"/>
                </a:lnTo>
                <a:lnTo>
                  <a:pt x="3425444" y="49567"/>
                </a:lnTo>
                <a:lnTo>
                  <a:pt x="3408051" y="23770"/>
                </a:lnTo>
                <a:lnTo>
                  <a:pt x="3382254" y="6377"/>
                </a:lnTo>
                <a:lnTo>
                  <a:pt x="33506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82627" y="3761930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81158" y="0"/>
                </a:moveTo>
                <a:lnTo>
                  <a:pt x="3350663" y="0"/>
                </a:lnTo>
                <a:lnTo>
                  <a:pt x="3382254" y="6377"/>
                </a:lnTo>
                <a:lnTo>
                  <a:pt x="3408051" y="23770"/>
                </a:lnTo>
                <a:lnTo>
                  <a:pt x="3425444" y="49568"/>
                </a:lnTo>
                <a:lnTo>
                  <a:pt x="3431821" y="81158"/>
                </a:lnTo>
                <a:lnTo>
                  <a:pt x="3431821" y="505863"/>
                </a:lnTo>
                <a:lnTo>
                  <a:pt x="3425444" y="537454"/>
                </a:lnTo>
                <a:lnTo>
                  <a:pt x="3408051" y="563251"/>
                </a:lnTo>
                <a:lnTo>
                  <a:pt x="3382254" y="580644"/>
                </a:lnTo>
                <a:lnTo>
                  <a:pt x="3350663" y="587022"/>
                </a:lnTo>
                <a:lnTo>
                  <a:pt x="81158" y="587022"/>
                </a:lnTo>
                <a:lnTo>
                  <a:pt x="49568" y="580644"/>
                </a:lnTo>
                <a:lnTo>
                  <a:pt x="23770" y="563251"/>
                </a:lnTo>
                <a:lnTo>
                  <a:pt x="6377" y="537454"/>
                </a:lnTo>
                <a:lnTo>
                  <a:pt x="0" y="505863"/>
                </a:lnTo>
                <a:lnTo>
                  <a:pt x="0" y="81158"/>
                </a:lnTo>
                <a:lnTo>
                  <a:pt x="6377" y="49568"/>
                </a:lnTo>
                <a:lnTo>
                  <a:pt x="23770" y="23770"/>
                </a:lnTo>
                <a:lnTo>
                  <a:pt x="49568" y="6377"/>
                </a:lnTo>
                <a:lnTo>
                  <a:pt x="81158" y="0"/>
                </a:lnTo>
                <a:close/>
              </a:path>
            </a:pathLst>
          </a:custGeom>
          <a:ln w="50799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82627" y="5003737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3350663" y="0"/>
                </a:moveTo>
                <a:lnTo>
                  <a:pt x="81158" y="0"/>
                </a:lnTo>
                <a:lnTo>
                  <a:pt x="49568" y="6377"/>
                </a:lnTo>
                <a:lnTo>
                  <a:pt x="23770" y="23770"/>
                </a:lnTo>
                <a:lnTo>
                  <a:pt x="6377" y="49568"/>
                </a:lnTo>
                <a:lnTo>
                  <a:pt x="0" y="81159"/>
                </a:lnTo>
                <a:lnTo>
                  <a:pt x="0" y="505862"/>
                </a:lnTo>
                <a:lnTo>
                  <a:pt x="6377" y="537453"/>
                </a:lnTo>
                <a:lnTo>
                  <a:pt x="23770" y="563251"/>
                </a:lnTo>
                <a:lnTo>
                  <a:pt x="49568" y="580644"/>
                </a:lnTo>
                <a:lnTo>
                  <a:pt x="81158" y="587021"/>
                </a:lnTo>
                <a:lnTo>
                  <a:pt x="3350663" y="587021"/>
                </a:lnTo>
                <a:lnTo>
                  <a:pt x="3382254" y="580644"/>
                </a:lnTo>
                <a:lnTo>
                  <a:pt x="3408051" y="563251"/>
                </a:lnTo>
                <a:lnTo>
                  <a:pt x="3425444" y="537453"/>
                </a:lnTo>
                <a:lnTo>
                  <a:pt x="3431822" y="505862"/>
                </a:lnTo>
                <a:lnTo>
                  <a:pt x="3431822" y="81159"/>
                </a:lnTo>
                <a:lnTo>
                  <a:pt x="3425444" y="49568"/>
                </a:lnTo>
                <a:lnTo>
                  <a:pt x="3408051" y="23770"/>
                </a:lnTo>
                <a:lnTo>
                  <a:pt x="3382254" y="6377"/>
                </a:lnTo>
                <a:lnTo>
                  <a:pt x="33506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82627" y="5003737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81158" y="0"/>
                </a:moveTo>
                <a:lnTo>
                  <a:pt x="3350663" y="0"/>
                </a:lnTo>
                <a:lnTo>
                  <a:pt x="3382254" y="6377"/>
                </a:lnTo>
                <a:lnTo>
                  <a:pt x="3408051" y="23770"/>
                </a:lnTo>
                <a:lnTo>
                  <a:pt x="3425444" y="49568"/>
                </a:lnTo>
                <a:lnTo>
                  <a:pt x="3431821" y="81158"/>
                </a:lnTo>
                <a:lnTo>
                  <a:pt x="3431821" y="505863"/>
                </a:lnTo>
                <a:lnTo>
                  <a:pt x="3425444" y="537454"/>
                </a:lnTo>
                <a:lnTo>
                  <a:pt x="3408051" y="563251"/>
                </a:lnTo>
                <a:lnTo>
                  <a:pt x="3382254" y="580644"/>
                </a:lnTo>
                <a:lnTo>
                  <a:pt x="3350663" y="587022"/>
                </a:lnTo>
                <a:lnTo>
                  <a:pt x="81158" y="587022"/>
                </a:lnTo>
                <a:lnTo>
                  <a:pt x="49568" y="580644"/>
                </a:lnTo>
                <a:lnTo>
                  <a:pt x="23770" y="563251"/>
                </a:lnTo>
                <a:lnTo>
                  <a:pt x="6377" y="537454"/>
                </a:lnTo>
                <a:lnTo>
                  <a:pt x="0" y="505863"/>
                </a:lnTo>
                <a:lnTo>
                  <a:pt x="0" y="81158"/>
                </a:lnTo>
                <a:lnTo>
                  <a:pt x="6377" y="49568"/>
                </a:lnTo>
                <a:lnTo>
                  <a:pt x="23770" y="23770"/>
                </a:lnTo>
                <a:lnTo>
                  <a:pt x="49568" y="6377"/>
                </a:lnTo>
                <a:lnTo>
                  <a:pt x="81158" y="0"/>
                </a:lnTo>
                <a:close/>
              </a:path>
            </a:pathLst>
          </a:custGeom>
          <a:ln w="50799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82627" y="6245544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3350663" y="0"/>
                </a:moveTo>
                <a:lnTo>
                  <a:pt x="81158" y="0"/>
                </a:lnTo>
                <a:lnTo>
                  <a:pt x="49568" y="6377"/>
                </a:lnTo>
                <a:lnTo>
                  <a:pt x="23770" y="23770"/>
                </a:lnTo>
                <a:lnTo>
                  <a:pt x="6377" y="49567"/>
                </a:lnTo>
                <a:lnTo>
                  <a:pt x="0" y="81158"/>
                </a:lnTo>
                <a:lnTo>
                  <a:pt x="0" y="505862"/>
                </a:lnTo>
                <a:lnTo>
                  <a:pt x="6377" y="537453"/>
                </a:lnTo>
                <a:lnTo>
                  <a:pt x="23770" y="563251"/>
                </a:lnTo>
                <a:lnTo>
                  <a:pt x="49568" y="580644"/>
                </a:lnTo>
                <a:lnTo>
                  <a:pt x="81158" y="587021"/>
                </a:lnTo>
                <a:lnTo>
                  <a:pt x="3350663" y="587021"/>
                </a:lnTo>
                <a:lnTo>
                  <a:pt x="3382254" y="580644"/>
                </a:lnTo>
                <a:lnTo>
                  <a:pt x="3408051" y="563251"/>
                </a:lnTo>
                <a:lnTo>
                  <a:pt x="3425444" y="537453"/>
                </a:lnTo>
                <a:lnTo>
                  <a:pt x="3431822" y="505862"/>
                </a:lnTo>
                <a:lnTo>
                  <a:pt x="3431822" y="81158"/>
                </a:lnTo>
                <a:lnTo>
                  <a:pt x="3425444" y="49567"/>
                </a:lnTo>
                <a:lnTo>
                  <a:pt x="3408051" y="23770"/>
                </a:lnTo>
                <a:lnTo>
                  <a:pt x="3382254" y="6377"/>
                </a:lnTo>
                <a:lnTo>
                  <a:pt x="3350663" y="0"/>
                </a:lnTo>
                <a:close/>
              </a:path>
            </a:pathLst>
          </a:custGeom>
          <a:solidFill>
            <a:srgbClr val="FDC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82627" y="6245544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81158" y="0"/>
                </a:moveTo>
                <a:lnTo>
                  <a:pt x="3350663" y="0"/>
                </a:lnTo>
                <a:lnTo>
                  <a:pt x="3382254" y="6377"/>
                </a:lnTo>
                <a:lnTo>
                  <a:pt x="3408051" y="23770"/>
                </a:lnTo>
                <a:lnTo>
                  <a:pt x="3425444" y="49568"/>
                </a:lnTo>
                <a:lnTo>
                  <a:pt x="3431821" y="81158"/>
                </a:lnTo>
                <a:lnTo>
                  <a:pt x="3431821" y="505863"/>
                </a:lnTo>
                <a:lnTo>
                  <a:pt x="3425444" y="537454"/>
                </a:lnTo>
                <a:lnTo>
                  <a:pt x="3408051" y="563251"/>
                </a:lnTo>
                <a:lnTo>
                  <a:pt x="3382254" y="580644"/>
                </a:lnTo>
                <a:lnTo>
                  <a:pt x="3350663" y="587022"/>
                </a:lnTo>
                <a:lnTo>
                  <a:pt x="81158" y="587022"/>
                </a:lnTo>
                <a:lnTo>
                  <a:pt x="49568" y="580644"/>
                </a:lnTo>
                <a:lnTo>
                  <a:pt x="23770" y="563251"/>
                </a:lnTo>
                <a:lnTo>
                  <a:pt x="6377" y="537454"/>
                </a:lnTo>
                <a:lnTo>
                  <a:pt x="0" y="505863"/>
                </a:lnTo>
                <a:lnTo>
                  <a:pt x="0" y="81158"/>
                </a:lnTo>
                <a:lnTo>
                  <a:pt x="6377" y="49568"/>
                </a:lnTo>
                <a:lnTo>
                  <a:pt x="23770" y="23770"/>
                </a:lnTo>
                <a:lnTo>
                  <a:pt x="49568" y="6377"/>
                </a:lnTo>
                <a:lnTo>
                  <a:pt x="81158" y="0"/>
                </a:lnTo>
                <a:close/>
              </a:path>
            </a:pathLst>
          </a:custGeom>
          <a:ln w="50799">
            <a:solidFill>
              <a:srgbClr val="A375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82627" y="7487352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3350663" y="0"/>
                </a:moveTo>
                <a:lnTo>
                  <a:pt x="81158" y="0"/>
                </a:lnTo>
                <a:lnTo>
                  <a:pt x="49568" y="6377"/>
                </a:lnTo>
                <a:lnTo>
                  <a:pt x="23770" y="23770"/>
                </a:lnTo>
                <a:lnTo>
                  <a:pt x="6377" y="49568"/>
                </a:lnTo>
                <a:lnTo>
                  <a:pt x="0" y="81159"/>
                </a:lnTo>
                <a:lnTo>
                  <a:pt x="0" y="505863"/>
                </a:lnTo>
                <a:lnTo>
                  <a:pt x="6377" y="537454"/>
                </a:lnTo>
                <a:lnTo>
                  <a:pt x="23770" y="563251"/>
                </a:lnTo>
                <a:lnTo>
                  <a:pt x="49568" y="580644"/>
                </a:lnTo>
                <a:lnTo>
                  <a:pt x="81158" y="587021"/>
                </a:lnTo>
                <a:lnTo>
                  <a:pt x="3350663" y="587021"/>
                </a:lnTo>
                <a:lnTo>
                  <a:pt x="3382254" y="580644"/>
                </a:lnTo>
                <a:lnTo>
                  <a:pt x="3408051" y="563251"/>
                </a:lnTo>
                <a:lnTo>
                  <a:pt x="3425444" y="537454"/>
                </a:lnTo>
                <a:lnTo>
                  <a:pt x="3431822" y="505863"/>
                </a:lnTo>
                <a:lnTo>
                  <a:pt x="3431822" y="81159"/>
                </a:lnTo>
                <a:lnTo>
                  <a:pt x="3425444" y="49568"/>
                </a:lnTo>
                <a:lnTo>
                  <a:pt x="3408051" y="23770"/>
                </a:lnTo>
                <a:lnTo>
                  <a:pt x="3382254" y="6377"/>
                </a:lnTo>
                <a:lnTo>
                  <a:pt x="3350663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82627" y="7487352"/>
            <a:ext cx="3432175" cy="587375"/>
          </a:xfrm>
          <a:custGeom>
            <a:avLst/>
            <a:gdLst/>
            <a:ahLst/>
            <a:cxnLst/>
            <a:rect l="l" t="t" r="r" b="b"/>
            <a:pathLst>
              <a:path w="3432175" h="587375">
                <a:moveTo>
                  <a:pt x="81158" y="0"/>
                </a:moveTo>
                <a:lnTo>
                  <a:pt x="3350663" y="0"/>
                </a:lnTo>
                <a:lnTo>
                  <a:pt x="3382254" y="6377"/>
                </a:lnTo>
                <a:lnTo>
                  <a:pt x="3408051" y="23770"/>
                </a:lnTo>
                <a:lnTo>
                  <a:pt x="3425444" y="49568"/>
                </a:lnTo>
                <a:lnTo>
                  <a:pt x="3431821" y="81158"/>
                </a:lnTo>
                <a:lnTo>
                  <a:pt x="3431821" y="505863"/>
                </a:lnTo>
                <a:lnTo>
                  <a:pt x="3425444" y="537454"/>
                </a:lnTo>
                <a:lnTo>
                  <a:pt x="3408051" y="563251"/>
                </a:lnTo>
                <a:lnTo>
                  <a:pt x="3382254" y="580644"/>
                </a:lnTo>
                <a:lnTo>
                  <a:pt x="3350663" y="587022"/>
                </a:lnTo>
                <a:lnTo>
                  <a:pt x="81158" y="587022"/>
                </a:lnTo>
                <a:lnTo>
                  <a:pt x="49568" y="580644"/>
                </a:lnTo>
                <a:lnTo>
                  <a:pt x="23770" y="563251"/>
                </a:lnTo>
                <a:lnTo>
                  <a:pt x="6377" y="537454"/>
                </a:lnTo>
                <a:lnTo>
                  <a:pt x="0" y="505863"/>
                </a:lnTo>
                <a:lnTo>
                  <a:pt x="0" y="81158"/>
                </a:lnTo>
                <a:lnTo>
                  <a:pt x="6377" y="49568"/>
                </a:lnTo>
                <a:lnTo>
                  <a:pt x="23770" y="23770"/>
                </a:lnTo>
                <a:lnTo>
                  <a:pt x="49568" y="6377"/>
                </a:lnTo>
                <a:lnTo>
                  <a:pt x="81158" y="0"/>
                </a:lnTo>
                <a:close/>
              </a:path>
            </a:pathLst>
          </a:custGeom>
          <a:ln w="50799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082504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28700" y="1874153"/>
            <a:ext cx="4559935" cy="605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0400" y="449580"/>
            <a:ext cx="11653520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6900" y="1539747"/>
            <a:ext cx="9855200" cy="6494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8600" y="9318853"/>
            <a:ext cx="108331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26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7300" y="9303105"/>
            <a:ext cx="327659" cy="278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sb.edu/~lingqi/teaching/games101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g2010studio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://shadertoy.com/view/ld3Gz2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95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g"/><Relationship Id="rId7" Type="http://schemas.openxmlformats.org/officeDocument/2006/relationships/image" Target="../media/image107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jpg"/><Relationship Id="rId4" Type="http://schemas.openxmlformats.org/officeDocument/2006/relationships/image" Target="../media/image104.png"/><Relationship Id="rId9" Type="http://schemas.openxmlformats.org/officeDocument/2006/relationships/image" Target="../media/image10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10132"/>
            <a:ext cx="13004800" cy="21217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400" y="338327"/>
            <a:ext cx="9041130" cy="938077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5"/>
              </a:spcBef>
            </a:pPr>
            <a:r>
              <a:rPr sz="4400" spc="120" dirty="0"/>
              <a:t>Introduction</a:t>
            </a:r>
            <a:r>
              <a:rPr sz="4400" spc="10" dirty="0"/>
              <a:t> </a:t>
            </a:r>
            <a:r>
              <a:rPr sz="4400" spc="200" dirty="0"/>
              <a:t>to</a:t>
            </a:r>
            <a:r>
              <a:rPr sz="4400" spc="10" dirty="0"/>
              <a:t> </a:t>
            </a:r>
            <a:r>
              <a:rPr sz="4400" spc="120" dirty="0"/>
              <a:t>Computer</a:t>
            </a:r>
            <a:r>
              <a:rPr sz="4400" spc="15" dirty="0"/>
              <a:t> </a:t>
            </a:r>
            <a:r>
              <a:rPr sz="4400" spc="75" dirty="0"/>
              <a:t>Graphics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549400" y="3416300"/>
            <a:ext cx="9903460" cy="219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ts val="6820"/>
              </a:lnSpc>
              <a:spcBef>
                <a:spcPts val="100"/>
              </a:spcBef>
            </a:pPr>
            <a:r>
              <a:rPr sz="5700" dirty="0">
                <a:latin typeface="Arial"/>
                <a:cs typeface="Arial"/>
              </a:rPr>
              <a:t>Lecture</a:t>
            </a:r>
            <a:r>
              <a:rPr sz="5700" spc="25" dirty="0">
                <a:latin typeface="Arial"/>
                <a:cs typeface="Arial"/>
              </a:rPr>
              <a:t> </a:t>
            </a:r>
            <a:r>
              <a:rPr sz="5700" spc="-25" dirty="0">
                <a:latin typeface="Arial"/>
                <a:cs typeface="Arial"/>
              </a:rPr>
              <a:t>8:</a:t>
            </a:r>
            <a:endParaRPr sz="5700">
              <a:latin typeface="Arial"/>
              <a:cs typeface="Arial"/>
            </a:endParaRPr>
          </a:p>
          <a:p>
            <a:pPr algn="ctr">
              <a:lnSpc>
                <a:spcPts val="5110"/>
              </a:lnSpc>
            </a:pPr>
            <a:r>
              <a:rPr sz="4300" dirty="0">
                <a:latin typeface="Arial"/>
                <a:cs typeface="Arial"/>
              </a:rPr>
              <a:t>Shading</a:t>
            </a:r>
            <a:r>
              <a:rPr sz="4300" spc="5" dirty="0">
                <a:latin typeface="Arial"/>
                <a:cs typeface="Arial"/>
              </a:rPr>
              <a:t> </a:t>
            </a:r>
            <a:r>
              <a:rPr sz="4300" spc="-50" dirty="0">
                <a:latin typeface="Arial"/>
                <a:cs typeface="Arial"/>
              </a:rPr>
              <a:t>2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ts val="5130"/>
              </a:lnSpc>
            </a:pPr>
            <a:r>
              <a:rPr sz="4300" dirty="0">
                <a:latin typeface="Arial"/>
                <a:cs typeface="Arial"/>
              </a:rPr>
              <a:t>(Shading,</a:t>
            </a:r>
            <a:r>
              <a:rPr sz="4300" spc="-125" dirty="0">
                <a:latin typeface="Arial"/>
                <a:cs typeface="Arial"/>
              </a:rPr>
              <a:t> </a:t>
            </a:r>
            <a:r>
              <a:rPr sz="4300" dirty="0">
                <a:latin typeface="Arial"/>
                <a:cs typeface="Arial"/>
              </a:rPr>
              <a:t>Pipeline</a:t>
            </a:r>
            <a:r>
              <a:rPr sz="4300" spc="-125" dirty="0">
                <a:latin typeface="Arial"/>
                <a:cs typeface="Arial"/>
              </a:rPr>
              <a:t> </a:t>
            </a:r>
            <a:r>
              <a:rPr sz="4300" dirty="0">
                <a:latin typeface="Arial"/>
                <a:cs typeface="Arial"/>
              </a:rPr>
              <a:t>and</a:t>
            </a:r>
            <a:r>
              <a:rPr sz="4300" spc="-125" dirty="0">
                <a:latin typeface="Arial"/>
                <a:cs typeface="Arial"/>
              </a:rPr>
              <a:t> </a:t>
            </a:r>
            <a:r>
              <a:rPr sz="4300" spc="-480" dirty="0">
                <a:latin typeface="Arial"/>
                <a:cs typeface="Arial"/>
              </a:rPr>
              <a:t>T</a:t>
            </a:r>
            <a:r>
              <a:rPr sz="4300" spc="35" dirty="0">
                <a:latin typeface="Arial"/>
                <a:cs typeface="Arial"/>
              </a:rPr>
              <a:t>extu</a:t>
            </a:r>
            <a:r>
              <a:rPr sz="4300" spc="-45" dirty="0">
                <a:latin typeface="Arial"/>
                <a:cs typeface="Arial"/>
              </a:rPr>
              <a:t>r</a:t>
            </a:r>
            <a:r>
              <a:rPr sz="4300" spc="35" dirty="0">
                <a:latin typeface="Arial"/>
                <a:cs typeface="Arial"/>
              </a:rPr>
              <a:t>e</a:t>
            </a:r>
            <a:r>
              <a:rPr sz="4300" spc="-120" dirty="0">
                <a:latin typeface="Arial"/>
                <a:cs typeface="Arial"/>
              </a:rPr>
              <a:t> </a:t>
            </a:r>
            <a:r>
              <a:rPr sz="4300" spc="-10" dirty="0">
                <a:latin typeface="Arial"/>
                <a:cs typeface="Arial"/>
              </a:rPr>
              <a:t>Mapping)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1600" y="9283700"/>
            <a:ext cx="5186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  <a:hlinkClick r:id="rId3"/>
              </a:rPr>
              <a:t>http://www.cs.ucsb.edu/~lingqi/teaching/games101.html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3885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Ambient</a:t>
            </a:r>
            <a:r>
              <a:rPr dirty="0"/>
              <a:t> </a:t>
            </a:r>
            <a:r>
              <a:rPr spc="-565" dirty="0"/>
              <a:t>T</a:t>
            </a:r>
            <a:r>
              <a:rPr spc="15" dirty="0"/>
              <a:t>e</a:t>
            </a:r>
            <a:r>
              <a:rPr spc="100" dirty="0"/>
              <a:t>r</a:t>
            </a:r>
            <a:r>
              <a:rPr spc="15" dirty="0"/>
              <a:t>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90130" y="5400136"/>
            <a:ext cx="87630" cy="774065"/>
            <a:chOff x="9390130" y="5400136"/>
            <a:chExt cx="87630" cy="774065"/>
          </a:xfrm>
        </p:grpSpPr>
        <p:sp>
          <p:nvSpPr>
            <p:cNvPr id="4" name="object 4"/>
            <p:cNvSpPr/>
            <p:nvPr/>
          </p:nvSpPr>
          <p:spPr>
            <a:xfrm>
              <a:off x="9433779" y="5474812"/>
              <a:ext cx="2540" cy="686435"/>
            </a:xfrm>
            <a:custGeom>
              <a:avLst/>
              <a:gdLst/>
              <a:ahLst/>
              <a:cxnLst/>
              <a:rect l="l" t="t" r="r" b="b"/>
              <a:pathLst>
                <a:path w="2540" h="686435">
                  <a:moveTo>
                    <a:pt x="0" y="0"/>
                  </a:moveTo>
                  <a:lnTo>
                    <a:pt x="37" y="12699"/>
                  </a:lnTo>
                  <a:lnTo>
                    <a:pt x="2036" y="686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90130" y="5400136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427" y="0"/>
                  </a:moveTo>
                  <a:lnTo>
                    <a:pt x="0" y="87504"/>
                  </a:lnTo>
                  <a:lnTo>
                    <a:pt x="87374" y="87245"/>
                  </a:lnTo>
                  <a:lnTo>
                    <a:pt x="43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423643" y="5402393"/>
            <a:ext cx="87630" cy="1963420"/>
            <a:chOff x="8423643" y="5402393"/>
            <a:chExt cx="87630" cy="1963420"/>
          </a:xfrm>
        </p:grpSpPr>
        <p:sp>
          <p:nvSpPr>
            <p:cNvPr id="7" name="object 7"/>
            <p:cNvSpPr/>
            <p:nvPr/>
          </p:nvSpPr>
          <p:spPr>
            <a:xfrm>
              <a:off x="8467317" y="5477069"/>
              <a:ext cx="2540" cy="1876425"/>
            </a:xfrm>
            <a:custGeom>
              <a:avLst/>
              <a:gdLst/>
              <a:ahLst/>
              <a:cxnLst/>
              <a:rect l="l" t="t" r="r" b="b"/>
              <a:pathLst>
                <a:path w="2540" h="1876425">
                  <a:moveTo>
                    <a:pt x="0" y="0"/>
                  </a:moveTo>
                  <a:lnTo>
                    <a:pt x="14" y="12699"/>
                  </a:lnTo>
                  <a:lnTo>
                    <a:pt x="2171" y="187604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23643" y="5402393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587" y="0"/>
                  </a:moveTo>
                  <a:lnTo>
                    <a:pt x="0" y="87426"/>
                  </a:lnTo>
                  <a:lnTo>
                    <a:pt x="87375" y="87325"/>
                  </a:lnTo>
                  <a:lnTo>
                    <a:pt x="43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97989" y="5710837"/>
            <a:ext cx="67310" cy="551815"/>
            <a:chOff x="3897989" y="5710837"/>
            <a:chExt cx="67310" cy="551815"/>
          </a:xfrm>
        </p:grpSpPr>
        <p:sp>
          <p:nvSpPr>
            <p:cNvPr id="10" name="object 10"/>
            <p:cNvSpPr/>
            <p:nvPr/>
          </p:nvSpPr>
          <p:spPr>
            <a:xfrm>
              <a:off x="3931363" y="5710837"/>
              <a:ext cx="0" cy="471170"/>
            </a:xfrm>
            <a:custGeom>
              <a:avLst/>
              <a:gdLst/>
              <a:ahLst/>
              <a:cxnLst/>
              <a:rect l="l" t="t" r="r" b="b"/>
              <a:pathLst>
                <a:path h="471170">
                  <a:moveTo>
                    <a:pt x="0" y="0"/>
                  </a:moveTo>
                  <a:lnTo>
                    <a:pt x="0" y="470581"/>
                  </a:lnTo>
                </a:path>
              </a:pathLst>
            </a:custGeom>
            <a:ln w="905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7989" y="6152362"/>
              <a:ext cx="66748" cy="10986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968278" y="5713255"/>
            <a:ext cx="813435" cy="815975"/>
            <a:chOff x="2968278" y="5713255"/>
            <a:chExt cx="813435" cy="815975"/>
          </a:xfrm>
        </p:grpSpPr>
        <p:sp>
          <p:nvSpPr>
            <p:cNvPr id="13" name="object 13"/>
            <p:cNvSpPr/>
            <p:nvPr/>
          </p:nvSpPr>
          <p:spPr>
            <a:xfrm>
              <a:off x="3506386" y="5713255"/>
              <a:ext cx="245110" cy="511175"/>
            </a:xfrm>
            <a:custGeom>
              <a:avLst/>
              <a:gdLst/>
              <a:ahLst/>
              <a:cxnLst/>
              <a:rect l="l" t="t" r="r" b="b"/>
              <a:pathLst>
                <a:path w="245110" h="511175">
                  <a:moveTo>
                    <a:pt x="229579" y="474238"/>
                  </a:moveTo>
                  <a:lnTo>
                    <a:pt x="221372" y="478074"/>
                  </a:lnTo>
                  <a:lnTo>
                    <a:pt x="236682" y="510871"/>
                  </a:lnTo>
                  <a:lnTo>
                    <a:pt x="244890" y="507052"/>
                  </a:lnTo>
                  <a:lnTo>
                    <a:pt x="229579" y="474238"/>
                  </a:lnTo>
                  <a:close/>
                </a:path>
                <a:path w="245110" h="511175">
                  <a:moveTo>
                    <a:pt x="183630" y="375814"/>
                  </a:moveTo>
                  <a:lnTo>
                    <a:pt x="175423" y="379651"/>
                  </a:lnTo>
                  <a:lnTo>
                    <a:pt x="190733" y="412447"/>
                  </a:lnTo>
                  <a:lnTo>
                    <a:pt x="198941" y="408628"/>
                  </a:lnTo>
                  <a:lnTo>
                    <a:pt x="183630" y="375814"/>
                  </a:lnTo>
                  <a:close/>
                </a:path>
                <a:path w="245110" h="511175">
                  <a:moveTo>
                    <a:pt x="137701" y="277408"/>
                  </a:moveTo>
                  <a:lnTo>
                    <a:pt x="129493" y="281227"/>
                  </a:lnTo>
                  <a:lnTo>
                    <a:pt x="144802" y="314024"/>
                  </a:lnTo>
                  <a:lnTo>
                    <a:pt x="153010" y="310203"/>
                  </a:lnTo>
                  <a:lnTo>
                    <a:pt x="137701" y="277408"/>
                  </a:lnTo>
                  <a:close/>
                </a:path>
                <a:path w="245110" h="511175">
                  <a:moveTo>
                    <a:pt x="91752" y="178984"/>
                  </a:moveTo>
                  <a:lnTo>
                    <a:pt x="83544" y="182803"/>
                  </a:lnTo>
                  <a:lnTo>
                    <a:pt x="98854" y="215618"/>
                  </a:lnTo>
                  <a:lnTo>
                    <a:pt x="107062" y="211780"/>
                  </a:lnTo>
                  <a:lnTo>
                    <a:pt x="91752" y="178984"/>
                  </a:lnTo>
                  <a:close/>
                </a:path>
                <a:path w="245110" h="511175">
                  <a:moveTo>
                    <a:pt x="45821" y="80561"/>
                  </a:moveTo>
                  <a:lnTo>
                    <a:pt x="37595" y="84380"/>
                  </a:lnTo>
                  <a:lnTo>
                    <a:pt x="52923" y="117193"/>
                  </a:lnTo>
                  <a:lnTo>
                    <a:pt x="61131" y="113356"/>
                  </a:lnTo>
                  <a:lnTo>
                    <a:pt x="45821" y="80561"/>
                  </a:lnTo>
                  <a:close/>
                </a:path>
                <a:path w="245110" h="511175">
                  <a:moveTo>
                    <a:pt x="8208" y="0"/>
                  </a:moveTo>
                  <a:lnTo>
                    <a:pt x="0" y="3837"/>
                  </a:lnTo>
                  <a:lnTo>
                    <a:pt x="6976" y="18769"/>
                  </a:lnTo>
                  <a:lnTo>
                    <a:pt x="15182" y="14932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5103" y="6182114"/>
              <a:ext cx="76260" cy="11333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65600" y="5973869"/>
              <a:ext cx="434975" cy="367030"/>
            </a:xfrm>
            <a:custGeom>
              <a:avLst/>
              <a:gdLst/>
              <a:ahLst/>
              <a:cxnLst/>
              <a:rect l="l" t="t" r="r" b="b"/>
              <a:pathLst>
                <a:path w="434975" h="367029">
                  <a:moveTo>
                    <a:pt x="407068" y="336321"/>
                  </a:moveTo>
                  <a:lnTo>
                    <a:pt x="401252" y="343253"/>
                  </a:lnTo>
                  <a:lnTo>
                    <a:pt x="429009" y="366528"/>
                  </a:lnTo>
                  <a:lnTo>
                    <a:pt x="434826" y="359596"/>
                  </a:lnTo>
                  <a:lnTo>
                    <a:pt x="407068" y="336321"/>
                  </a:lnTo>
                  <a:close/>
                </a:path>
                <a:path w="434975" h="367029">
                  <a:moveTo>
                    <a:pt x="323795" y="266529"/>
                  </a:moveTo>
                  <a:lnTo>
                    <a:pt x="317961" y="273462"/>
                  </a:lnTo>
                  <a:lnTo>
                    <a:pt x="345719" y="296720"/>
                  </a:lnTo>
                  <a:lnTo>
                    <a:pt x="351552" y="289787"/>
                  </a:lnTo>
                  <a:lnTo>
                    <a:pt x="323795" y="266529"/>
                  </a:lnTo>
                  <a:close/>
                </a:path>
                <a:path w="434975" h="367029">
                  <a:moveTo>
                    <a:pt x="240504" y="196721"/>
                  </a:moveTo>
                  <a:lnTo>
                    <a:pt x="234688" y="203653"/>
                  </a:lnTo>
                  <a:lnTo>
                    <a:pt x="262446" y="226928"/>
                  </a:lnTo>
                  <a:lnTo>
                    <a:pt x="268262" y="219979"/>
                  </a:lnTo>
                  <a:lnTo>
                    <a:pt x="240504" y="196721"/>
                  </a:lnTo>
                  <a:close/>
                </a:path>
                <a:path w="434975" h="367029">
                  <a:moveTo>
                    <a:pt x="157232" y="126912"/>
                  </a:moveTo>
                  <a:lnTo>
                    <a:pt x="151415" y="133844"/>
                  </a:lnTo>
                  <a:lnTo>
                    <a:pt x="179172" y="157120"/>
                  </a:lnTo>
                  <a:lnTo>
                    <a:pt x="184989" y="150187"/>
                  </a:lnTo>
                  <a:lnTo>
                    <a:pt x="157232" y="126912"/>
                  </a:lnTo>
                  <a:close/>
                </a:path>
                <a:path w="434975" h="367029">
                  <a:moveTo>
                    <a:pt x="73959" y="57103"/>
                  </a:moveTo>
                  <a:lnTo>
                    <a:pt x="68143" y="64035"/>
                  </a:lnTo>
                  <a:lnTo>
                    <a:pt x="95900" y="87311"/>
                  </a:lnTo>
                  <a:lnTo>
                    <a:pt x="101716" y="80379"/>
                  </a:lnTo>
                  <a:lnTo>
                    <a:pt x="73959" y="57103"/>
                  </a:lnTo>
                  <a:close/>
                </a:path>
                <a:path w="434975" h="367029">
                  <a:moveTo>
                    <a:pt x="5815" y="0"/>
                  </a:moveTo>
                  <a:lnTo>
                    <a:pt x="0" y="6931"/>
                  </a:lnTo>
                  <a:lnTo>
                    <a:pt x="12609" y="17501"/>
                  </a:lnTo>
                  <a:lnTo>
                    <a:pt x="18444" y="10570"/>
                  </a:lnTo>
                  <a:lnTo>
                    <a:pt x="5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4128" y="6293274"/>
              <a:ext cx="105359" cy="9558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68278" y="6354955"/>
              <a:ext cx="543560" cy="153670"/>
            </a:xfrm>
            <a:custGeom>
              <a:avLst/>
              <a:gdLst/>
              <a:ahLst/>
              <a:cxnLst/>
              <a:rect l="l" t="t" r="r" b="b"/>
              <a:pathLst>
                <a:path w="543560" h="153670">
                  <a:moveTo>
                    <a:pt x="508314" y="135401"/>
                  </a:moveTo>
                  <a:lnTo>
                    <a:pt x="505978" y="144142"/>
                  </a:lnTo>
                  <a:lnTo>
                    <a:pt x="540983" y="153517"/>
                  </a:lnTo>
                  <a:lnTo>
                    <a:pt x="543319" y="144776"/>
                  </a:lnTo>
                  <a:lnTo>
                    <a:pt x="508314" y="135401"/>
                  </a:lnTo>
                  <a:close/>
                </a:path>
                <a:path w="543560" h="153670">
                  <a:moveTo>
                    <a:pt x="403299" y="107311"/>
                  </a:moveTo>
                  <a:lnTo>
                    <a:pt x="400963" y="116052"/>
                  </a:lnTo>
                  <a:lnTo>
                    <a:pt x="435968" y="125409"/>
                  </a:lnTo>
                  <a:lnTo>
                    <a:pt x="438304" y="116668"/>
                  </a:lnTo>
                  <a:lnTo>
                    <a:pt x="403299" y="107311"/>
                  </a:lnTo>
                  <a:close/>
                </a:path>
                <a:path w="543560" h="153670">
                  <a:moveTo>
                    <a:pt x="298303" y="79202"/>
                  </a:moveTo>
                  <a:lnTo>
                    <a:pt x="295965" y="87944"/>
                  </a:lnTo>
                  <a:lnTo>
                    <a:pt x="330953" y="97320"/>
                  </a:lnTo>
                  <a:lnTo>
                    <a:pt x="333308" y="88577"/>
                  </a:lnTo>
                  <a:lnTo>
                    <a:pt x="298303" y="79202"/>
                  </a:lnTo>
                  <a:close/>
                </a:path>
                <a:path w="543560" h="153670">
                  <a:moveTo>
                    <a:pt x="193288" y="51094"/>
                  </a:moveTo>
                  <a:lnTo>
                    <a:pt x="190950" y="59836"/>
                  </a:lnTo>
                  <a:lnTo>
                    <a:pt x="225955" y="69211"/>
                  </a:lnTo>
                  <a:lnTo>
                    <a:pt x="228293" y="60469"/>
                  </a:lnTo>
                  <a:lnTo>
                    <a:pt x="193288" y="51094"/>
                  </a:lnTo>
                  <a:close/>
                </a:path>
                <a:path w="543560" h="153670">
                  <a:moveTo>
                    <a:pt x="88291" y="23003"/>
                  </a:moveTo>
                  <a:lnTo>
                    <a:pt x="85935" y="31746"/>
                  </a:lnTo>
                  <a:lnTo>
                    <a:pt x="120940" y="41103"/>
                  </a:lnTo>
                  <a:lnTo>
                    <a:pt x="123296" y="32360"/>
                  </a:lnTo>
                  <a:lnTo>
                    <a:pt x="88291" y="23003"/>
                  </a:lnTo>
                  <a:close/>
                </a:path>
                <a:path w="543560" h="153670">
                  <a:moveTo>
                    <a:pt x="2355" y="0"/>
                  </a:moveTo>
                  <a:lnTo>
                    <a:pt x="0" y="8741"/>
                  </a:lnTo>
                  <a:lnTo>
                    <a:pt x="15944" y="13013"/>
                  </a:lnTo>
                  <a:lnTo>
                    <a:pt x="18281" y="4271"/>
                  </a:lnTo>
                  <a:lnTo>
                    <a:pt x="23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3841" y="6464668"/>
              <a:ext cx="114726" cy="6441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081131" y="4285298"/>
            <a:ext cx="2404110" cy="2244090"/>
            <a:chOff x="4081131" y="4285298"/>
            <a:chExt cx="2404110" cy="2244090"/>
          </a:xfrm>
        </p:grpSpPr>
        <p:sp>
          <p:nvSpPr>
            <p:cNvPr id="20" name="object 20"/>
            <p:cNvSpPr/>
            <p:nvPr/>
          </p:nvSpPr>
          <p:spPr>
            <a:xfrm>
              <a:off x="4111453" y="5713261"/>
              <a:ext cx="245110" cy="511175"/>
            </a:xfrm>
            <a:custGeom>
              <a:avLst/>
              <a:gdLst/>
              <a:ahLst/>
              <a:cxnLst/>
              <a:rect l="l" t="t" r="r" b="b"/>
              <a:pathLst>
                <a:path w="245110" h="511175">
                  <a:moveTo>
                    <a:pt x="15311" y="474237"/>
                  </a:moveTo>
                  <a:lnTo>
                    <a:pt x="0" y="507051"/>
                  </a:lnTo>
                  <a:lnTo>
                    <a:pt x="8208" y="510870"/>
                  </a:lnTo>
                  <a:lnTo>
                    <a:pt x="23517" y="478055"/>
                  </a:lnTo>
                  <a:lnTo>
                    <a:pt x="15311" y="474237"/>
                  </a:lnTo>
                  <a:close/>
                </a:path>
                <a:path w="245110" h="511175">
                  <a:moveTo>
                    <a:pt x="61259" y="375813"/>
                  </a:moveTo>
                  <a:lnTo>
                    <a:pt x="45930" y="408627"/>
                  </a:lnTo>
                  <a:lnTo>
                    <a:pt x="54156" y="412446"/>
                  </a:lnTo>
                  <a:lnTo>
                    <a:pt x="69466" y="379632"/>
                  </a:lnTo>
                  <a:lnTo>
                    <a:pt x="61259" y="375813"/>
                  </a:lnTo>
                  <a:close/>
                </a:path>
                <a:path w="245110" h="511175">
                  <a:moveTo>
                    <a:pt x="107189" y="277389"/>
                  </a:moveTo>
                  <a:lnTo>
                    <a:pt x="91879" y="310203"/>
                  </a:lnTo>
                  <a:lnTo>
                    <a:pt x="100087" y="314022"/>
                  </a:lnTo>
                  <a:lnTo>
                    <a:pt x="115397" y="281226"/>
                  </a:lnTo>
                  <a:lnTo>
                    <a:pt x="107189" y="277389"/>
                  </a:lnTo>
                  <a:close/>
                </a:path>
                <a:path w="245110" h="511175">
                  <a:moveTo>
                    <a:pt x="153137" y="178965"/>
                  </a:moveTo>
                  <a:lnTo>
                    <a:pt x="137828" y="211780"/>
                  </a:lnTo>
                  <a:lnTo>
                    <a:pt x="146036" y="215599"/>
                  </a:lnTo>
                  <a:lnTo>
                    <a:pt x="161345" y="182802"/>
                  </a:lnTo>
                  <a:lnTo>
                    <a:pt x="153137" y="178965"/>
                  </a:lnTo>
                  <a:close/>
                </a:path>
                <a:path w="245110" h="511175">
                  <a:moveTo>
                    <a:pt x="199068" y="80542"/>
                  </a:moveTo>
                  <a:lnTo>
                    <a:pt x="183758" y="113355"/>
                  </a:lnTo>
                  <a:lnTo>
                    <a:pt x="191966" y="117174"/>
                  </a:lnTo>
                  <a:lnTo>
                    <a:pt x="207276" y="84378"/>
                  </a:lnTo>
                  <a:lnTo>
                    <a:pt x="199068" y="80542"/>
                  </a:lnTo>
                  <a:close/>
                </a:path>
                <a:path w="245110" h="511175">
                  <a:moveTo>
                    <a:pt x="236664" y="0"/>
                  </a:moveTo>
                  <a:lnTo>
                    <a:pt x="229707" y="14931"/>
                  </a:lnTo>
                  <a:lnTo>
                    <a:pt x="237915" y="18750"/>
                  </a:lnTo>
                  <a:lnTo>
                    <a:pt x="244890" y="3818"/>
                  </a:lnTo>
                  <a:lnTo>
                    <a:pt x="236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1364" y="6182023"/>
              <a:ext cx="76260" cy="1134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62341" y="5973851"/>
              <a:ext cx="434975" cy="367030"/>
            </a:xfrm>
            <a:custGeom>
              <a:avLst/>
              <a:gdLst/>
              <a:ahLst/>
              <a:cxnLst/>
              <a:rect l="l" t="t" r="r" b="b"/>
              <a:pathLst>
                <a:path w="434975" h="367029">
                  <a:moveTo>
                    <a:pt x="27758" y="336339"/>
                  </a:moveTo>
                  <a:lnTo>
                    <a:pt x="0" y="359614"/>
                  </a:lnTo>
                  <a:lnTo>
                    <a:pt x="5816" y="366546"/>
                  </a:lnTo>
                  <a:lnTo>
                    <a:pt x="33573" y="343270"/>
                  </a:lnTo>
                  <a:lnTo>
                    <a:pt x="27758" y="336339"/>
                  </a:lnTo>
                  <a:close/>
                </a:path>
                <a:path w="434975" h="367029">
                  <a:moveTo>
                    <a:pt x="111031" y="266547"/>
                  </a:moveTo>
                  <a:lnTo>
                    <a:pt x="83273" y="289805"/>
                  </a:lnTo>
                  <a:lnTo>
                    <a:pt x="89089" y="296738"/>
                  </a:lnTo>
                  <a:lnTo>
                    <a:pt x="116846" y="273480"/>
                  </a:lnTo>
                  <a:lnTo>
                    <a:pt x="111031" y="266547"/>
                  </a:lnTo>
                  <a:close/>
                </a:path>
                <a:path w="434975" h="367029">
                  <a:moveTo>
                    <a:pt x="194303" y="196739"/>
                  </a:moveTo>
                  <a:lnTo>
                    <a:pt x="166546" y="219997"/>
                  </a:lnTo>
                  <a:lnTo>
                    <a:pt x="172361" y="226928"/>
                  </a:lnTo>
                  <a:lnTo>
                    <a:pt x="200120" y="203671"/>
                  </a:lnTo>
                  <a:lnTo>
                    <a:pt x="194303" y="196739"/>
                  </a:lnTo>
                  <a:close/>
                </a:path>
                <a:path w="434975" h="367029">
                  <a:moveTo>
                    <a:pt x="277576" y="126930"/>
                  </a:moveTo>
                  <a:lnTo>
                    <a:pt x="249819" y="150187"/>
                  </a:lnTo>
                  <a:lnTo>
                    <a:pt x="255634" y="157119"/>
                  </a:lnTo>
                  <a:lnTo>
                    <a:pt x="283392" y="133861"/>
                  </a:lnTo>
                  <a:lnTo>
                    <a:pt x="277576" y="126930"/>
                  </a:lnTo>
                  <a:close/>
                </a:path>
                <a:path w="434975" h="367029">
                  <a:moveTo>
                    <a:pt x="360848" y="57120"/>
                  </a:moveTo>
                  <a:lnTo>
                    <a:pt x="333091" y="80397"/>
                  </a:lnTo>
                  <a:lnTo>
                    <a:pt x="338926" y="87329"/>
                  </a:lnTo>
                  <a:lnTo>
                    <a:pt x="366683" y="64053"/>
                  </a:lnTo>
                  <a:lnTo>
                    <a:pt x="360848" y="57120"/>
                  </a:lnTo>
                  <a:close/>
                </a:path>
                <a:path w="434975" h="367029">
                  <a:moveTo>
                    <a:pt x="428993" y="0"/>
                  </a:moveTo>
                  <a:lnTo>
                    <a:pt x="416364" y="10587"/>
                  </a:lnTo>
                  <a:lnTo>
                    <a:pt x="422198" y="17519"/>
                  </a:lnTo>
                  <a:lnTo>
                    <a:pt x="434827" y="6931"/>
                  </a:lnTo>
                  <a:lnTo>
                    <a:pt x="428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3274" y="6293129"/>
              <a:ext cx="105233" cy="957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51205" y="6354918"/>
              <a:ext cx="543560" cy="153670"/>
            </a:xfrm>
            <a:custGeom>
              <a:avLst/>
              <a:gdLst/>
              <a:ahLst/>
              <a:cxnLst/>
              <a:rect l="l" t="t" r="r" b="b"/>
              <a:pathLst>
                <a:path w="543560" h="153670">
                  <a:moveTo>
                    <a:pt x="34987" y="135437"/>
                  </a:moveTo>
                  <a:lnTo>
                    <a:pt x="0" y="144813"/>
                  </a:lnTo>
                  <a:lnTo>
                    <a:pt x="2338" y="153554"/>
                  </a:lnTo>
                  <a:lnTo>
                    <a:pt x="37343" y="144179"/>
                  </a:lnTo>
                  <a:lnTo>
                    <a:pt x="34987" y="135437"/>
                  </a:lnTo>
                  <a:close/>
                </a:path>
                <a:path w="543560" h="153670">
                  <a:moveTo>
                    <a:pt x="140002" y="107328"/>
                  </a:moveTo>
                  <a:lnTo>
                    <a:pt x="104997" y="116705"/>
                  </a:lnTo>
                  <a:lnTo>
                    <a:pt x="107334" y="125446"/>
                  </a:lnTo>
                  <a:lnTo>
                    <a:pt x="142339" y="116071"/>
                  </a:lnTo>
                  <a:lnTo>
                    <a:pt x="140002" y="107328"/>
                  </a:lnTo>
                  <a:close/>
                </a:path>
                <a:path w="543560" h="153670">
                  <a:moveTo>
                    <a:pt x="244999" y="79221"/>
                  </a:moveTo>
                  <a:lnTo>
                    <a:pt x="209994" y="88596"/>
                  </a:lnTo>
                  <a:lnTo>
                    <a:pt x="212349" y="97339"/>
                  </a:lnTo>
                  <a:lnTo>
                    <a:pt x="247354" y="87962"/>
                  </a:lnTo>
                  <a:lnTo>
                    <a:pt x="244999" y="79221"/>
                  </a:lnTo>
                  <a:close/>
                </a:path>
                <a:path w="543560" h="153670">
                  <a:moveTo>
                    <a:pt x="350014" y="51112"/>
                  </a:moveTo>
                  <a:lnTo>
                    <a:pt x="315009" y="60488"/>
                  </a:lnTo>
                  <a:lnTo>
                    <a:pt x="317346" y="69230"/>
                  </a:lnTo>
                  <a:lnTo>
                    <a:pt x="352351" y="59855"/>
                  </a:lnTo>
                  <a:lnTo>
                    <a:pt x="350014" y="51112"/>
                  </a:lnTo>
                  <a:close/>
                </a:path>
                <a:path w="543560" h="153670">
                  <a:moveTo>
                    <a:pt x="455010" y="23004"/>
                  </a:moveTo>
                  <a:lnTo>
                    <a:pt x="420005" y="32362"/>
                  </a:lnTo>
                  <a:lnTo>
                    <a:pt x="422361" y="41103"/>
                  </a:lnTo>
                  <a:lnTo>
                    <a:pt x="457366" y="31746"/>
                  </a:lnTo>
                  <a:lnTo>
                    <a:pt x="455010" y="23004"/>
                  </a:lnTo>
                  <a:close/>
                </a:path>
                <a:path w="543560" h="153670">
                  <a:moveTo>
                    <a:pt x="540928" y="0"/>
                  </a:moveTo>
                  <a:lnTo>
                    <a:pt x="525020" y="4253"/>
                  </a:lnTo>
                  <a:lnTo>
                    <a:pt x="527358" y="12995"/>
                  </a:lnTo>
                  <a:lnTo>
                    <a:pt x="543266" y="8742"/>
                  </a:lnTo>
                  <a:lnTo>
                    <a:pt x="5409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4247" y="6464668"/>
              <a:ext cx="114654" cy="644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84188" y="4596306"/>
              <a:ext cx="2061210" cy="1881505"/>
            </a:xfrm>
            <a:custGeom>
              <a:avLst/>
              <a:gdLst/>
              <a:ahLst/>
              <a:cxnLst/>
              <a:rect l="l" t="t" r="r" b="b"/>
              <a:pathLst>
                <a:path w="2061210" h="1881504">
                  <a:moveTo>
                    <a:pt x="2060909" y="0"/>
                  </a:moveTo>
                  <a:lnTo>
                    <a:pt x="0" y="1881005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81131" y="4592965"/>
              <a:ext cx="2067560" cy="1887855"/>
            </a:xfrm>
            <a:custGeom>
              <a:avLst/>
              <a:gdLst/>
              <a:ahLst/>
              <a:cxnLst/>
              <a:rect l="l" t="t" r="r" b="b"/>
              <a:pathLst>
                <a:path w="2067560" h="1887854">
                  <a:moveTo>
                    <a:pt x="2060909" y="0"/>
                  </a:moveTo>
                  <a:lnTo>
                    <a:pt x="0" y="1881005"/>
                  </a:lnTo>
                  <a:lnTo>
                    <a:pt x="6106" y="1887684"/>
                  </a:lnTo>
                  <a:lnTo>
                    <a:pt x="2067015" y="6678"/>
                  </a:lnTo>
                  <a:lnTo>
                    <a:pt x="20609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0597" y="4394353"/>
              <a:ext cx="106806" cy="11516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24637" y="4285298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20">
                  <a:moveTo>
                    <a:pt x="351361" y="27673"/>
                  </a:moveTo>
                  <a:lnTo>
                    <a:pt x="330917" y="27673"/>
                  </a:lnTo>
                  <a:lnTo>
                    <a:pt x="176383" y="323126"/>
                  </a:lnTo>
                  <a:lnTo>
                    <a:pt x="214156" y="345900"/>
                  </a:lnTo>
                  <a:lnTo>
                    <a:pt x="224760" y="350004"/>
                  </a:lnTo>
                  <a:lnTo>
                    <a:pt x="231048" y="333027"/>
                  </a:lnTo>
                  <a:lnTo>
                    <a:pt x="220960" y="329123"/>
                  </a:lnTo>
                  <a:lnTo>
                    <a:pt x="216749" y="327343"/>
                  </a:lnTo>
                  <a:lnTo>
                    <a:pt x="194610" y="327343"/>
                  </a:lnTo>
                  <a:lnTo>
                    <a:pt x="187310" y="323524"/>
                  </a:lnTo>
                  <a:lnTo>
                    <a:pt x="187164" y="323524"/>
                  </a:lnTo>
                  <a:lnTo>
                    <a:pt x="186584" y="323145"/>
                  </a:lnTo>
                  <a:lnTo>
                    <a:pt x="190811" y="316521"/>
                  </a:lnTo>
                  <a:lnTo>
                    <a:pt x="191349" y="315488"/>
                  </a:lnTo>
                  <a:lnTo>
                    <a:pt x="200812" y="315488"/>
                  </a:lnTo>
                  <a:lnTo>
                    <a:pt x="351361" y="27673"/>
                  </a:lnTo>
                  <a:close/>
                </a:path>
                <a:path w="360679" h="350520">
                  <a:moveTo>
                    <a:pt x="191688" y="315657"/>
                  </a:moveTo>
                  <a:lnTo>
                    <a:pt x="192039" y="315887"/>
                  </a:lnTo>
                  <a:lnTo>
                    <a:pt x="187419" y="323126"/>
                  </a:lnTo>
                  <a:lnTo>
                    <a:pt x="187310" y="323524"/>
                  </a:lnTo>
                  <a:lnTo>
                    <a:pt x="194610" y="327343"/>
                  </a:lnTo>
                  <a:lnTo>
                    <a:pt x="198852" y="319235"/>
                  </a:lnTo>
                  <a:lnTo>
                    <a:pt x="191688" y="315657"/>
                  </a:lnTo>
                  <a:close/>
                </a:path>
                <a:path w="360679" h="350520">
                  <a:moveTo>
                    <a:pt x="198852" y="319235"/>
                  </a:moveTo>
                  <a:lnTo>
                    <a:pt x="194610" y="327343"/>
                  </a:lnTo>
                  <a:lnTo>
                    <a:pt x="216749" y="327343"/>
                  </a:lnTo>
                  <a:lnTo>
                    <a:pt x="210975" y="324902"/>
                  </a:lnTo>
                  <a:lnTo>
                    <a:pt x="201102" y="320359"/>
                  </a:lnTo>
                  <a:lnTo>
                    <a:pt x="198852" y="319235"/>
                  </a:lnTo>
                  <a:close/>
                </a:path>
                <a:path w="360679" h="350520">
                  <a:moveTo>
                    <a:pt x="187201" y="323467"/>
                  </a:moveTo>
                  <a:close/>
                </a:path>
                <a:path w="360679" h="350520">
                  <a:moveTo>
                    <a:pt x="191441" y="315534"/>
                  </a:moveTo>
                  <a:lnTo>
                    <a:pt x="190811" y="316521"/>
                  </a:lnTo>
                  <a:lnTo>
                    <a:pt x="187201" y="323467"/>
                  </a:lnTo>
                  <a:lnTo>
                    <a:pt x="192039" y="315887"/>
                  </a:lnTo>
                  <a:lnTo>
                    <a:pt x="191688" y="315657"/>
                  </a:lnTo>
                  <a:lnTo>
                    <a:pt x="191441" y="315534"/>
                  </a:lnTo>
                  <a:close/>
                </a:path>
                <a:path w="360679" h="350520">
                  <a:moveTo>
                    <a:pt x="190811" y="316521"/>
                  </a:moveTo>
                  <a:lnTo>
                    <a:pt x="186584" y="323145"/>
                  </a:lnTo>
                  <a:lnTo>
                    <a:pt x="187196" y="323465"/>
                  </a:lnTo>
                  <a:lnTo>
                    <a:pt x="190811" y="316521"/>
                  </a:lnTo>
                  <a:close/>
                </a:path>
                <a:path w="360679" h="350520">
                  <a:moveTo>
                    <a:pt x="200802" y="315507"/>
                  </a:moveTo>
                  <a:lnTo>
                    <a:pt x="191458" y="315507"/>
                  </a:lnTo>
                  <a:lnTo>
                    <a:pt x="191688" y="315657"/>
                  </a:lnTo>
                  <a:lnTo>
                    <a:pt x="198852" y="319235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91349" y="315488"/>
                  </a:moveTo>
                  <a:lnTo>
                    <a:pt x="190811" y="316521"/>
                  </a:lnTo>
                  <a:lnTo>
                    <a:pt x="191363" y="315657"/>
                  </a:lnTo>
                  <a:lnTo>
                    <a:pt x="191349" y="315488"/>
                  </a:lnTo>
                  <a:close/>
                </a:path>
                <a:path w="360679" h="350520">
                  <a:moveTo>
                    <a:pt x="191458" y="315507"/>
                  </a:moveTo>
                  <a:lnTo>
                    <a:pt x="191688" y="315657"/>
                  </a:lnTo>
                  <a:lnTo>
                    <a:pt x="191458" y="315507"/>
                  </a:lnTo>
                  <a:close/>
                </a:path>
                <a:path w="360679" h="350520">
                  <a:moveTo>
                    <a:pt x="200812" y="315488"/>
                  </a:moveTo>
                  <a:lnTo>
                    <a:pt x="191349" y="315488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7485" y="99509"/>
                  </a:moveTo>
                  <a:lnTo>
                    <a:pt x="0" y="104233"/>
                  </a:lnTo>
                  <a:lnTo>
                    <a:pt x="3133" y="115169"/>
                  </a:lnTo>
                  <a:lnTo>
                    <a:pt x="6614" y="126034"/>
                  </a:lnTo>
                  <a:lnTo>
                    <a:pt x="22467" y="154802"/>
                  </a:lnTo>
                  <a:lnTo>
                    <a:pt x="47059" y="144666"/>
                  </a:lnTo>
                  <a:lnTo>
                    <a:pt x="23337" y="144666"/>
                  </a:lnTo>
                  <a:lnTo>
                    <a:pt x="23091" y="144070"/>
                  </a:lnTo>
                  <a:lnTo>
                    <a:pt x="19894" y="136305"/>
                  </a:lnTo>
                  <a:lnTo>
                    <a:pt x="28341" y="132823"/>
                  </a:lnTo>
                  <a:lnTo>
                    <a:pt x="27424" y="130482"/>
                  </a:lnTo>
                  <a:lnTo>
                    <a:pt x="23783" y="120240"/>
                  </a:lnTo>
                  <a:lnTo>
                    <a:pt x="20472" y="109913"/>
                  </a:lnTo>
                  <a:lnTo>
                    <a:pt x="17485" y="99509"/>
                  </a:lnTo>
                  <a:close/>
                </a:path>
                <a:path w="360679" h="350520">
                  <a:moveTo>
                    <a:pt x="29478" y="141420"/>
                  </a:moveTo>
                  <a:lnTo>
                    <a:pt x="23095" y="144042"/>
                  </a:lnTo>
                  <a:lnTo>
                    <a:pt x="23337" y="144666"/>
                  </a:lnTo>
                  <a:lnTo>
                    <a:pt x="29478" y="141420"/>
                  </a:lnTo>
                  <a:close/>
                </a:path>
                <a:path w="360679" h="350520">
                  <a:moveTo>
                    <a:pt x="350539" y="0"/>
                  </a:moveTo>
                  <a:lnTo>
                    <a:pt x="28341" y="132823"/>
                  </a:lnTo>
                  <a:lnTo>
                    <a:pt x="31245" y="140237"/>
                  </a:lnTo>
                  <a:lnTo>
                    <a:pt x="31346" y="140432"/>
                  </a:lnTo>
                  <a:lnTo>
                    <a:pt x="31399" y="140630"/>
                  </a:lnTo>
                  <a:lnTo>
                    <a:pt x="29478" y="141420"/>
                  </a:lnTo>
                  <a:lnTo>
                    <a:pt x="23337" y="144666"/>
                  </a:lnTo>
                  <a:lnTo>
                    <a:pt x="47059" y="144666"/>
                  </a:lnTo>
                  <a:lnTo>
                    <a:pt x="330917" y="27673"/>
                  </a:lnTo>
                  <a:lnTo>
                    <a:pt x="351361" y="27673"/>
                  </a:lnTo>
                  <a:lnTo>
                    <a:pt x="360269" y="10642"/>
                  </a:lnTo>
                  <a:lnTo>
                    <a:pt x="359744" y="6515"/>
                  </a:lnTo>
                  <a:lnTo>
                    <a:pt x="354615" y="923"/>
                  </a:lnTo>
                  <a:lnTo>
                    <a:pt x="350539" y="0"/>
                  </a:lnTo>
                  <a:close/>
                </a:path>
                <a:path w="360679" h="350520">
                  <a:moveTo>
                    <a:pt x="23082" y="144047"/>
                  </a:moveTo>
                  <a:close/>
                </a:path>
                <a:path w="360679" h="350520">
                  <a:moveTo>
                    <a:pt x="31037" y="139834"/>
                  </a:moveTo>
                  <a:lnTo>
                    <a:pt x="23082" y="144047"/>
                  </a:lnTo>
                  <a:lnTo>
                    <a:pt x="29478" y="141420"/>
                  </a:lnTo>
                  <a:lnTo>
                    <a:pt x="31326" y="140443"/>
                  </a:lnTo>
                  <a:lnTo>
                    <a:pt x="31245" y="140237"/>
                  </a:lnTo>
                  <a:lnTo>
                    <a:pt x="31037" y="139834"/>
                  </a:lnTo>
                  <a:close/>
                </a:path>
                <a:path w="360679" h="350520">
                  <a:moveTo>
                    <a:pt x="28341" y="132823"/>
                  </a:moveTo>
                  <a:lnTo>
                    <a:pt x="19894" y="136305"/>
                  </a:lnTo>
                  <a:lnTo>
                    <a:pt x="23080" y="144042"/>
                  </a:lnTo>
                  <a:lnTo>
                    <a:pt x="31037" y="139834"/>
                  </a:lnTo>
                  <a:lnTo>
                    <a:pt x="28341" y="132823"/>
                  </a:lnTo>
                  <a:close/>
                </a:path>
                <a:path w="360679" h="350520">
                  <a:moveTo>
                    <a:pt x="31326" y="140443"/>
                  </a:moveTo>
                  <a:lnTo>
                    <a:pt x="29478" y="141420"/>
                  </a:lnTo>
                  <a:lnTo>
                    <a:pt x="31399" y="140630"/>
                  </a:lnTo>
                  <a:lnTo>
                    <a:pt x="31326" y="140443"/>
                  </a:lnTo>
                  <a:close/>
                </a:path>
                <a:path w="360679" h="350520">
                  <a:moveTo>
                    <a:pt x="31087" y="139834"/>
                  </a:moveTo>
                  <a:lnTo>
                    <a:pt x="31245" y="140237"/>
                  </a:lnTo>
                  <a:lnTo>
                    <a:pt x="31087" y="13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990120" y="6603225"/>
            <a:ext cx="1882775" cy="1895475"/>
            <a:chOff x="2990120" y="6603225"/>
            <a:chExt cx="1882775" cy="1895475"/>
          </a:xfrm>
        </p:grpSpPr>
        <p:sp>
          <p:nvSpPr>
            <p:cNvPr id="31" name="object 31"/>
            <p:cNvSpPr/>
            <p:nvPr/>
          </p:nvSpPr>
          <p:spPr>
            <a:xfrm>
              <a:off x="2990127" y="6616805"/>
              <a:ext cx="1882775" cy="1881505"/>
            </a:xfrm>
            <a:custGeom>
              <a:avLst/>
              <a:gdLst/>
              <a:ahLst/>
              <a:cxnLst/>
              <a:rect l="l" t="t" r="r" b="b"/>
              <a:pathLst>
                <a:path w="1882775" h="1881504">
                  <a:moveTo>
                    <a:pt x="1882460" y="0"/>
                  </a:moveTo>
                  <a:lnTo>
                    <a:pt x="0" y="0"/>
                  </a:lnTo>
                  <a:lnTo>
                    <a:pt x="36" y="1881367"/>
                  </a:lnTo>
                  <a:lnTo>
                    <a:pt x="1882479" y="1881313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0120" y="6603225"/>
              <a:ext cx="1882775" cy="27305"/>
            </a:xfrm>
            <a:custGeom>
              <a:avLst/>
              <a:gdLst/>
              <a:ahLst/>
              <a:cxnLst/>
              <a:rect l="l" t="t" r="r" b="b"/>
              <a:pathLst>
                <a:path w="1882775" h="27304">
                  <a:moveTo>
                    <a:pt x="1882460" y="0"/>
                  </a:moveTo>
                  <a:lnTo>
                    <a:pt x="0" y="0"/>
                  </a:lnTo>
                  <a:lnTo>
                    <a:pt x="0" y="27148"/>
                  </a:lnTo>
                  <a:lnTo>
                    <a:pt x="1882460" y="27148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875"/>
              </a:spcBef>
            </a:pPr>
            <a:r>
              <a:rPr dirty="0"/>
              <a:t>Shading</a:t>
            </a:r>
            <a:r>
              <a:rPr spc="-20" dirty="0"/>
              <a:t> </a:t>
            </a:r>
            <a:r>
              <a:rPr spc="55" dirty="0"/>
              <a:t>that</a:t>
            </a:r>
            <a:r>
              <a:rPr spc="-15" dirty="0"/>
              <a:t> </a:t>
            </a:r>
            <a:r>
              <a:rPr dirty="0"/>
              <a:t>does</a:t>
            </a:r>
            <a:r>
              <a:rPr spc="-15" dirty="0"/>
              <a:t> </a:t>
            </a:r>
            <a:r>
              <a:rPr spc="90" dirty="0"/>
              <a:t>not</a:t>
            </a:r>
            <a:r>
              <a:rPr spc="-15" dirty="0"/>
              <a:t> </a:t>
            </a:r>
            <a:r>
              <a:rPr spc="75" dirty="0"/>
              <a:t>depend</a:t>
            </a:r>
            <a:r>
              <a:rPr spc="-20" dirty="0"/>
              <a:t> </a:t>
            </a:r>
            <a:r>
              <a:rPr spc="55" dirty="0"/>
              <a:t>on</a:t>
            </a:r>
            <a:r>
              <a:rPr spc="-15" dirty="0"/>
              <a:t> </a:t>
            </a:r>
            <a:r>
              <a:rPr spc="-10" dirty="0"/>
              <a:t>anything</a:t>
            </a:r>
          </a:p>
          <a:p>
            <a:pPr marL="876300" marR="55880" indent="-431800">
              <a:lnSpc>
                <a:spcPct val="100499"/>
              </a:lnSpc>
              <a:spcBef>
                <a:spcPts val="1800"/>
              </a:spcBef>
              <a:buSzPct val="125000"/>
              <a:buChar char="•"/>
              <a:tabLst>
                <a:tab pos="876300" algn="l"/>
              </a:tabLst>
            </a:pPr>
            <a:r>
              <a:rPr sz="3400" spc="140" dirty="0"/>
              <a:t>Add</a:t>
            </a:r>
            <a:r>
              <a:rPr sz="3400" spc="35" dirty="0"/>
              <a:t> </a:t>
            </a:r>
            <a:r>
              <a:rPr sz="3400" dirty="0"/>
              <a:t>constant</a:t>
            </a:r>
            <a:r>
              <a:rPr sz="3400" spc="40" dirty="0"/>
              <a:t> </a:t>
            </a:r>
            <a:r>
              <a:rPr sz="3400" dirty="0"/>
              <a:t>color</a:t>
            </a:r>
            <a:r>
              <a:rPr sz="3400" spc="40" dirty="0"/>
              <a:t> </a:t>
            </a:r>
            <a:r>
              <a:rPr sz="3400" spc="140" dirty="0"/>
              <a:t>to</a:t>
            </a:r>
            <a:r>
              <a:rPr sz="3400" spc="40" dirty="0"/>
              <a:t> </a:t>
            </a:r>
            <a:r>
              <a:rPr sz="3400" dirty="0"/>
              <a:t>account</a:t>
            </a:r>
            <a:r>
              <a:rPr sz="3400" spc="40" dirty="0"/>
              <a:t> </a:t>
            </a:r>
            <a:r>
              <a:rPr sz="3400" spc="50" dirty="0"/>
              <a:t>for</a:t>
            </a:r>
            <a:r>
              <a:rPr sz="3400" spc="40" dirty="0"/>
              <a:t> </a:t>
            </a:r>
            <a:r>
              <a:rPr sz="3400" spc="-10" dirty="0"/>
              <a:t>disregarded </a:t>
            </a:r>
            <a:r>
              <a:rPr sz="3400" dirty="0"/>
              <a:t>illumination</a:t>
            </a:r>
            <a:r>
              <a:rPr sz="3400" spc="105" dirty="0"/>
              <a:t> </a:t>
            </a:r>
            <a:r>
              <a:rPr sz="3400" dirty="0"/>
              <a:t>and</a:t>
            </a:r>
            <a:r>
              <a:rPr sz="3400" spc="110" dirty="0"/>
              <a:t> </a:t>
            </a:r>
            <a:r>
              <a:rPr sz="3400" spc="55" dirty="0"/>
              <a:t>fill</a:t>
            </a:r>
            <a:r>
              <a:rPr sz="3400" spc="110" dirty="0"/>
              <a:t> </a:t>
            </a:r>
            <a:r>
              <a:rPr sz="3400" dirty="0"/>
              <a:t>in</a:t>
            </a:r>
            <a:r>
              <a:rPr sz="3400" spc="110" dirty="0"/>
              <a:t> </a:t>
            </a:r>
            <a:r>
              <a:rPr sz="3400" dirty="0"/>
              <a:t>black</a:t>
            </a:r>
            <a:r>
              <a:rPr sz="3400" spc="110" dirty="0"/>
              <a:t> </a:t>
            </a:r>
            <a:r>
              <a:rPr sz="3400" spc="-10" dirty="0"/>
              <a:t>shadows</a:t>
            </a:r>
            <a:endParaRPr sz="3400"/>
          </a:p>
          <a:p>
            <a:pPr marL="8763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76300" algn="l"/>
              </a:tabLst>
            </a:pPr>
            <a:r>
              <a:rPr sz="3400" spc="-30" dirty="0"/>
              <a:t>This</a:t>
            </a:r>
            <a:r>
              <a:rPr sz="3400" spc="-5" dirty="0"/>
              <a:t> </a:t>
            </a:r>
            <a:r>
              <a:rPr sz="3400" dirty="0"/>
              <a:t>is</a:t>
            </a:r>
            <a:r>
              <a:rPr sz="3400" spc="-5" dirty="0"/>
              <a:t> </a:t>
            </a:r>
            <a:r>
              <a:rPr sz="3400" dirty="0"/>
              <a:t>approximate</a:t>
            </a:r>
            <a:r>
              <a:rPr sz="3400" spc="-5" dirty="0"/>
              <a:t> </a:t>
            </a:r>
            <a:r>
              <a:rPr sz="3400" spc="310" dirty="0"/>
              <a:t>/</a:t>
            </a:r>
            <a:r>
              <a:rPr sz="3400" spc="-5" dirty="0"/>
              <a:t> </a:t>
            </a:r>
            <a:r>
              <a:rPr sz="3400" spc="-10" dirty="0"/>
              <a:t>fake!</a:t>
            </a:r>
            <a:endParaRPr sz="3400"/>
          </a:p>
          <a:p>
            <a:pPr marR="307340" algn="r">
              <a:lnSpc>
                <a:spcPct val="100000"/>
              </a:lnSpc>
              <a:spcBef>
                <a:spcPts val="4420"/>
              </a:spcBef>
              <a:tabLst>
                <a:tab pos="623570" algn="l"/>
              </a:tabLst>
            </a:pPr>
            <a:r>
              <a:rPr sz="3500" i="1" spc="254" dirty="0">
                <a:latin typeface="Meiryo UI"/>
                <a:cs typeface="Meiryo UI"/>
              </a:rPr>
              <a:t>L</a:t>
            </a:r>
            <a:r>
              <a:rPr sz="3675" i="1" spc="382" baseline="-12471" dirty="0">
                <a:latin typeface="Calibri"/>
                <a:cs typeface="Calibri"/>
              </a:rPr>
              <a:t>a</a:t>
            </a:r>
            <a:r>
              <a:rPr sz="3675" i="1" baseline="-12471" dirty="0">
                <a:latin typeface="Calibri"/>
                <a:cs typeface="Calibri"/>
              </a:rPr>
              <a:t>	</a:t>
            </a:r>
            <a:r>
              <a:rPr sz="3500" spc="905" dirty="0">
                <a:latin typeface="Calibri"/>
                <a:cs typeface="Calibri"/>
              </a:rPr>
              <a:t>=</a:t>
            </a:r>
            <a:r>
              <a:rPr sz="3500" spc="180" dirty="0">
                <a:latin typeface="Calibri"/>
                <a:cs typeface="Calibri"/>
              </a:rPr>
              <a:t> </a:t>
            </a:r>
            <a:r>
              <a:rPr sz="3500" i="1" dirty="0">
                <a:latin typeface="Meiryo UI"/>
                <a:cs typeface="Meiryo UI"/>
              </a:rPr>
              <a:t>k</a:t>
            </a:r>
            <a:r>
              <a:rPr sz="3675" i="1" baseline="-12471" dirty="0">
                <a:latin typeface="Calibri"/>
                <a:cs typeface="Calibri"/>
              </a:rPr>
              <a:t>a</a:t>
            </a:r>
            <a:r>
              <a:rPr sz="3675" i="1" spc="307" baseline="-12471" dirty="0">
                <a:latin typeface="Calibri"/>
                <a:cs typeface="Calibri"/>
              </a:rPr>
              <a:t> </a:t>
            </a:r>
            <a:r>
              <a:rPr sz="3500" i="1" spc="110" dirty="0">
                <a:latin typeface="Meiryo UI"/>
                <a:cs typeface="Meiryo UI"/>
              </a:rPr>
              <a:t>I</a:t>
            </a:r>
            <a:r>
              <a:rPr sz="3675" i="1" spc="165" baseline="-12471" dirty="0">
                <a:latin typeface="Calibri"/>
                <a:cs typeface="Calibri"/>
              </a:rPr>
              <a:t>a</a:t>
            </a:r>
            <a:endParaRPr sz="3675" baseline="-1247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250">
              <a:latin typeface="Calibri"/>
              <a:cs typeface="Calibri"/>
            </a:endParaRPr>
          </a:p>
          <a:p>
            <a:pPr marL="8140700" marR="217170" indent="165100">
              <a:lnSpc>
                <a:spcPts val="2900"/>
              </a:lnSpc>
            </a:pPr>
            <a:r>
              <a:rPr sz="2800" spc="-10" dirty="0"/>
              <a:t>ambient </a:t>
            </a:r>
            <a:r>
              <a:rPr sz="2800" spc="-90" dirty="0"/>
              <a:t>coefficient</a:t>
            </a:r>
            <a:endParaRPr sz="2800"/>
          </a:p>
          <a:p>
            <a:pPr marL="6946900" marR="1049655" indent="279400">
              <a:lnSpc>
                <a:spcPts val="2900"/>
              </a:lnSpc>
              <a:spcBef>
                <a:spcPts val="2300"/>
              </a:spcBef>
            </a:pPr>
            <a:r>
              <a:rPr sz="2800" spc="-10" dirty="0"/>
              <a:t>reflected </a:t>
            </a:r>
            <a:r>
              <a:rPr sz="2800" spc="-135" dirty="0"/>
              <a:t>ambient</a:t>
            </a:r>
            <a:r>
              <a:rPr sz="2800" spc="-30" dirty="0"/>
              <a:t> </a:t>
            </a:r>
            <a:r>
              <a:rPr sz="2800" spc="-80" dirty="0"/>
              <a:t>light</a:t>
            </a:r>
            <a:endParaRPr sz="28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Blinn-</a:t>
            </a:r>
            <a:r>
              <a:rPr dirty="0"/>
              <a:t>Phong</a:t>
            </a:r>
            <a:r>
              <a:rPr spc="-150" dirty="0"/>
              <a:t> </a:t>
            </a:r>
            <a:r>
              <a:rPr dirty="0"/>
              <a:t>Reflection</a:t>
            </a:r>
            <a:r>
              <a:rPr spc="-145" dirty="0"/>
              <a:t> </a:t>
            </a:r>
            <a:r>
              <a:rPr spc="145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49" y="2205716"/>
            <a:ext cx="11535247" cy="2650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7800" y="5118100"/>
            <a:ext cx="2294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4064" algn="l"/>
              </a:tabLst>
            </a:pPr>
            <a:r>
              <a:rPr sz="2800" b="1" spc="-10" dirty="0">
                <a:latin typeface="Arial"/>
                <a:cs typeface="Arial"/>
              </a:rPr>
              <a:t>Ambient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b="1" spc="175" dirty="0">
                <a:latin typeface="Arial"/>
                <a:cs typeface="Arial"/>
              </a:rPr>
              <a:t>+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3900" y="5118100"/>
            <a:ext cx="1198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latin typeface="Arial"/>
                <a:cs typeface="Arial"/>
              </a:rPr>
              <a:t>Diffuse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5400" y="5118100"/>
            <a:ext cx="2903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8365" algn="l"/>
                <a:tab pos="2653665" algn="l"/>
              </a:tabLst>
            </a:pPr>
            <a:r>
              <a:rPr sz="2800" b="1" spc="175" dirty="0">
                <a:latin typeface="Arial"/>
                <a:cs typeface="Arial"/>
              </a:rPr>
              <a:t>+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b="1" spc="-10" dirty="0">
                <a:latin typeface="Arial"/>
                <a:cs typeface="Arial"/>
              </a:rPr>
              <a:t>Specular</a:t>
            </a:r>
            <a:r>
              <a:rPr sz="2800" b="1" dirty="0">
                <a:latin typeface="Arial"/>
                <a:cs typeface="Arial"/>
              </a:rPr>
              <a:t>	</a:t>
            </a:r>
            <a:r>
              <a:rPr sz="2800" b="1" spc="175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400" y="4820920"/>
            <a:ext cx="2028189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marR="5080" indent="-165100">
              <a:lnSpc>
                <a:spcPct val="113100"/>
              </a:lnSpc>
              <a:spcBef>
                <a:spcPts val="100"/>
              </a:spcBef>
            </a:pPr>
            <a:r>
              <a:rPr sz="2800" b="1" spc="-95" dirty="0">
                <a:latin typeface="Arial"/>
                <a:cs typeface="Arial"/>
              </a:rPr>
              <a:t>Blinn-</a:t>
            </a:r>
            <a:r>
              <a:rPr sz="2800" b="1" spc="-80" dirty="0">
                <a:latin typeface="Arial"/>
                <a:cs typeface="Arial"/>
              </a:rPr>
              <a:t>Phong </a:t>
            </a:r>
            <a:r>
              <a:rPr sz="2800" b="1" spc="-10" dirty="0">
                <a:latin typeface="Arial"/>
                <a:cs typeface="Arial"/>
              </a:rPr>
              <a:t>Reflection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7442" y="2260044"/>
            <a:ext cx="2462550" cy="251259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5852" y="6406292"/>
            <a:ext cx="11244580" cy="142875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40"/>
              </a:spcBef>
            </a:pPr>
            <a:r>
              <a:rPr sz="3400" i="1" spc="415" dirty="0">
                <a:latin typeface="Meiryo UI"/>
                <a:cs typeface="Meiryo UI"/>
              </a:rPr>
              <a:t>L</a:t>
            </a:r>
            <a:r>
              <a:rPr sz="3400" i="1" spc="-210" dirty="0">
                <a:latin typeface="Meiryo UI"/>
                <a:cs typeface="Meiryo UI"/>
              </a:rPr>
              <a:t> </a:t>
            </a:r>
            <a:r>
              <a:rPr sz="3400" spc="434" dirty="0">
                <a:latin typeface="Georgia"/>
                <a:cs typeface="Georgia"/>
              </a:rPr>
              <a:t>=</a:t>
            </a:r>
            <a:r>
              <a:rPr sz="3400" spc="130" dirty="0">
                <a:latin typeface="Georgia"/>
                <a:cs typeface="Georgia"/>
              </a:rPr>
              <a:t> </a:t>
            </a:r>
            <a:r>
              <a:rPr sz="3400" i="1" spc="265" dirty="0">
                <a:latin typeface="Meiryo UI"/>
                <a:cs typeface="Meiryo UI"/>
              </a:rPr>
              <a:t>L</a:t>
            </a:r>
            <a:r>
              <a:rPr sz="3525" i="1" spc="397" baseline="-11820" dirty="0">
                <a:latin typeface="Georgia"/>
                <a:cs typeface="Georgia"/>
              </a:rPr>
              <a:t>a</a:t>
            </a:r>
            <a:r>
              <a:rPr sz="3525" i="1" spc="532" baseline="-11820" dirty="0">
                <a:latin typeface="Georgia"/>
                <a:cs typeface="Georgia"/>
              </a:rPr>
              <a:t> </a:t>
            </a:r>
            <a:r>
              <a:rPr sz="3400" spc="434" dirty="0">
                <a:latin typeface="Georgia"/>
                <a:cs typeface="Georgia"/>
              </a:rPr>
              <a:t>+</a:t>
            </a:r>
            <a:r>
              <a:rPr sz="3400" spc="-60" dirty="0">
                <a:latin typeface="Georgia"/>
                <a:cs typeface="Georgia"/>
              </a:rPr>
              <a:t> </a:t>
            </a:r>
            <a:r>
              <a:rPr sz="3400" i="1" spc="235" dirty="0">
                <a:latin typeface="Meiryo UI"/>
                <a:cs typeface="Meiryo UI"/>
              </a:rPr>
              <a:t>L</a:t>
            </a:r>
            <a:r>
              <a:rPr sz="3525" i="1" spc="352" baseline="-11820" dirty="0">
                <a:latin typeface="Georgia"/>
                <a:cs typeface="Georgia"/>
              </a:rPr>
              <a:t>d</a:t>
            </a:r>
            <a:r>
              <a:rPr sz="3525" i="1" spc="532" baseline="-11820" dirty="0">
                <a:latin typeface="Georgia"/>
                <a:cs typeface="Georgia"/>
              </a:rPr>
              <a:t> </a:t>
            </a:r>
            <a:r>
              <a:rPr sz="3400" spc="434" dirty="0">
                <a:latin typeface="Georgia"/>
                <a:cs typeface="Georgia"/>
              </a:rPr>
              <a:t>+</a:t>
            </a:r>
            <a:r>
              <a:rPr sz="3400" spc="-60" dirty="0">
                <a:latin typeface="Georgia"/>
                <a:cs typeface="Georgia"/>
              </a:rPr>
              <a:t> </a:t>
            </a:r>
            <a:r>
              <a:rPr sz="3400" i="1" spc="315" dirty="0">
                <a:latin typeface="Meiryo UI"/>
                <a:cs typeface="Meiryo UI"/>
              </a:rPr>
              <a:t>L</a:t>
            </a:r>
            <a:r>
              <a:rPr sz="3525" i="1" spc="472" baseline="-11820" dirty="0">
                <a:latin typeface="Georgia"/>
                <a:cs typeface="Georgia"/>
              </a:rPr>
              <a:t>s</a:t>
            </a:r>
            <a:endParaRPr sz="3525" baseline="-11820">
              <a:latin typeface="Georgia"/>
              <a:cs typeface="Georgia"/>
            </a:endParaRPr>
          </a:p>
          <a:p>
            <a:pPr marL="451484">
              <a:lnSpc>
                <a:spcPct val="100000"/>
              </a:lnSpc>
              <a:spcBef>
                <a:spcPts val="1445"/>
              </a:spcBef>
            </a:pPr>
            <a:r>
              <a:rPr sz="3400" spc="434" dirty="0">
                <a:latin typeface="Georgia"/>
                <a:cs typeface="Georgia"/>
              </a:rPr>
              <a:t>=</a:t>
            </a:r>
            <a:r>
              <a:rPr sz="3400" spc="135" dirty="0">
                <a:latin typeface="Georgia"/>
                <a:cs typeface="Georgia"/>
              </a:rPr>
              <a:t> </a:t>
            </a:r>
            <a:r>
              <a:rPr sz="3400" i="1" dirty="0">
                <a:latin typeface="Meiryo UI"/>
                <a:cs typeface="Meiryo UI"/>
              </a:rPr>
              <a:t>k</a:t>
            </a:r>
            <a:r>
              <a:rPr sz="3525" i="1" baseline="-11820" dirty="0">
                <a:latin typeface="Georgia"/>
                <a:cs typeface="Georgia"/>
              </a:rPr>
              <a:t>a</a:t>
            </a:r>
            <a:r>
              <a:rPr sz="3525" i="1" spc="277" baseline="-11820" dirty="0">
                <a:latin typeface="Georgia"/>
                <a:cs typeface="Georgia"/>
              </a:rPr>
              <a:t> </a:t>
            </a:r>
            <a:r>
              <a:rPr sz="3400" i="1" spc="114" dirty="0">
                <a:latin typeface="Meiryo UI"/>
                <a:cs typeface="Meiryo UI"/>
              </a:rPr>
              <a:t>I</a:t>
            </a:r>
            <a:r>
              <a:rPr sz="3525" i="1" spc="172" baseline="-11820" dirty="0">
                <a:latin typeface="Georgia"/>
                <a:cs typeface="Georgia"/>
              </a:rPr>
              <a:t>a</a:t>
            </a:r>
            <a:r>
              <a:rPr sz="3525" i="1" spc="547" baseline="-11820" dirty="0">
                <a:latin typeface="Georgia"/>
                <a:cs typeface="Georgia"/>
              </a:rPr>
              <a:t> </a:t>
            </a:r>
            <a:r>
              <a:rPr sz="3400" spc="434" dirty="0">
                <a:latin typeface="Georgia"/>
                <a:cs typeface="Georgia"/>
              </a:rPr>
              <a:t>+</a:t>
            </a:r>
            <a:r>
              <a:rPr sz="3400" spc="-55" dirty="0">
                <a:latin typeface="Georgia"/>
                <a:cs typeface="Georgia"/>
              </a:rPr>
              <a:t> </a:t>
            </a:r>
            <a:r>
              <a:rPr sz="3400" i="1" dirty="0">
                <a:latin typeface="Meiryo UI"/>
                <a:cs typeface="Meiryo UI"/>
              </a:rPr>
              <a:t>k</a:t>
            </a:r>
            <a:r>
              <a:rPr sz="3525" i="1" baseline="-11820" dirty="0">
                <a:latin typeface="Georgia"/>
                <a:cs typeface="Georgia"/>
              </a:rPr>
              <a:t>d</a:t>
            </a:r>
            <a:r>
              <a:rPr sz="3525" i="1" spc="277" baseline="-11820" dirty="0">
                <a:latin typeface="Georgia"/>
                <a:cs typeface="Georgia"/>
              </a:rPr>
              <a:t> </a:t>
            </a:r>
            <a:r>
              <a:rPr sz="3400" spc="170" dirty="0">
                <a:latin typeface="Georgia"/>
                <a:cs typeface="Georgia"/>
              </a:rPr>
              <a:t>(</a:t>
            </a:r>
            <a:r>
              <a:rPr sz="3400" i="1" spc="170" dirty="0">
                <a:latin typeface="Meiryo UI"/>
                <a:cs typeface="Meiryo UI"/>
              </a:rPr>
              <a:t>I/r</a:t>
            </a:r>
            <a:r>
              <a:rPr sz="3525" spc="254" baseline="33096" dirty="0">
                <a:latin typeface="Adobe Heiti Std R"/>
                <a:cs typeface="Adobe Heiti Std R"/>
              </a:rPr>
              <a:t>2</a:t>
            </a:r>
            <a:r>
              <a:rPr sz="3400" spc="170" dirty="0">
                <a:latin typeface="Georgia"/>
                <a:cs typeface="Georgia"/>
              </a:rPr>
              <a:t>)</a:t>
            </a:r>
            <a:r>
              <a:rPr sz="3400" spc="-245" dirty="0">
                <a:latin typeface="Georgia"/>
                <a:cs typeface="Georgia"/>
              </a:rPr>
              <a:t> </a:t>
            </a:r>
            <a:r>
              <a:rPr sz="3400" spc="-135" dirty="0">
                <a:latin typeface="Georgia"/>
                <a:cs typeface="Georgia"/>
              </a:rPr>
              <a:t>max(0</a:t>
            </a:r>
            <a:r>
              <a:rPr sz="3400" i="1" spc="-135" dirty="0">
                <a:latin typeface="Meiryo UI"/>
                <a:cs typeface="Meiryo UI"/>
              </a:rPr>
              <a:t>,</a:t>
            </a:r>
            <a:r>
              <a:rPr sz="3400" i="1" spc="-585" dirty="0">
                <a:latin typeface="Meiryo UI"/>
                <a:cs typeface="Meiryo UI"/>
              </a:rPr>
              <a:t> </a:t>
            </a:r>
            <a:r>
              <a:rPr sz="3400" b="1" spc="100" dirty="0">
                <a:latin typeface="Cambria"/>
                <a:cs typeface="Cambria"/>
              </a:rPr>
              <a:t>n</a:t>
            </a:r>
            <a:r>
              <a:rPr sz="3400" b="1" spc="20" dirty="0">
                <a:latin typeface="Cambria"/>
                <a:cs typeface="Cambria"/>
              </a:rPr>
              <a:t> </a:t>
            </a:r>
            <a:r>
              <a:rPr sz="3400" i="1" dirty="0">
                <a:latin typeface="Georgia"/>
                <a:cs typeface="Georgia"/>
              </a:rPr>
              <a:t>·</a:t>
            </a:r>
            <a:r>
              <a:rPr sz="3400" i="1" spc="-50" dirty="0">
                <a:latin typeface="Georgia"/>
                <a:cs typeface="Georgia"/>
              </a:rPr>
              <a:t> </a:t>
            </a:r>
            <a:r>
              <a:rPr sz="3400" b="1" dirty="0">
                <a:latin typeface="Cambria"/>
                <a:cs typeface="Cambria"/>
              </a:rPr>
              <a:t>l</a:t>
            </a:r>
            <a:r>
              <a:rPr sz="3400" dirty="0">
                <a:latin typeface="Georgia"/>
                <a:cs typeface="Georgia"/>
              </a:rPr>
              <a:t>)</a:t>
            </a:r>
            <a:r>
              <a:rPr sz="3400" spc="-55" dirty="0">
                <a:latin typeface="Georgia"/>
                <a:cs typeface="Georgia"/>
              </a:rPr>
              <a:t> </a:t>
            </a:r>
            <a:r>
              <a:rPr sz="3400" spc="434" dirty="0">
                <a:latin typeface="Georgia"/>
                <a:cs typeface="Georgia"/>
              </a:rPr>
              <a:t>+</a:t>
            </a:r>
            <a:r>
              <a:rPr sz="3400" spc="-55" dirty="0">
                <a:latin typeface="Georgia"/>
                <a:cs typeface="Georgia"/>
              </a:rPr>
              <a:t> </a:t>
            </a:r>
            <a:r>
              <a:rPr sz="3400" i="1" spc="75" dirty="0">
                <a:latin typeface="Meiryo UI"/>
                <a:cs typeface="Meiryo UI"/>
              </a:rPr>
              <a:t>k</a:t>
            </a:r>
            <a:r>
              <a:rPr sz="3525" i="1" spc="112" baseline="-11820" dirty="0">
                <a:latin typeface="Georgia"/>
                <a:cs typeface="Georgia"/>
              </a:rPr>
              <a:t>s</a:t>
            </a:r>
            <a:r>
              <a:rPr sz="3525" i="1" spc="277" baseline="-11820" dirty="0">
                <a:latin typeface="Georgia"/>
                <a:cs typeface="Georgia"/>
              </a:rPr>
              <a:t> </a:t>
            </a:r>
            <a:r>
              <a:rPr sz="3400" spc="165" dirty="0">
                <a:latin typeface="Georgia"/>
                <a:cs typeface="Georgia"/>
              </a:rPr>
              <a:t>(</a:t>
            </a:r>
            <a:r>
              <a:rPr sz="3400" i="1" spc="165" dirty="0">
                <a:latin typeface="Meiryo UI"/>
                <a:cs typeface="Meiryo UI"/>
              </a:rPr>
              <a:t>I/r</a:t>
            </a:r>
            <a:r>
              <a:rPr sz="3525" spc="247" baseline="33096" dirty="0">
                <a:latin typeface="Adobe Heiti Std R"/>
                <a:cs typeface="Adobe Heiti Std R"/>
              </a:rPr>
              <a:t>2</a:t>
            </a:r>
            <a:r>
              <a:rPr sz="3400" spc="165" dirty="0">
                <a:latin typeface="Georgia"/>
                <a:cs typeface="Georgia"/>
              </a:rPr>
              <a:t>)</a:t>
            </a:r>
            <a:r>
              <a:rPr sz="3400" spc="-245" dirty="0">
                <a:latin typeface="Georgia"/>
                <a:cs typeface="Georgia"/>
              </a:rPr>
              <a:t> </a:t>
            </a:r>
            <a:r>
              <a:rPr sz="3400" spc="-135" dirty="0">
                <a:latin typeface="Georgia"/>
                <a:cs typeface="Georgia"/>
              </a:rPr>
              <a:t>max(0</a:t>
            </a:r>
            <a:r>
              <a:rPr sz="3400" i="1" spc="-135" dirty="0">
                <a:latin typeface="Meiryo UI"/>
                <a:cs typeface="Meiryo UI"/>
              </a:rPr>
              <a:t>,</a:t>
            </a:r>
            <a:r>
              <a:rPr sz="3400" i="1" spc="-585" dirty="0">
                <a:latin typeface="Meiryo UI"/>
                <a:cs typeface="Meiryo UI"/>
              </a:rPr>
              <a:t> </a:t>
            </a:r>
            <a:r>
              <a:rPr sz="3400" b="1" spc="100" dirty="0">
                <a:latin typeface="Cambria"/>
                <a:cs typeface="Cambria"/>
              </a:rPr>
              <a:t>n</a:t>
            </a:r>
            <a:r>
              <a:rPr sz="3400" b="1" spc="20" dirty="0">
                <a:latin typeface="Cambria"/>
                <a:cs typeface="Cambria"/>
              </a:rPr>
              <a:t> </a:t>
            </a:r>
            <a:r>
              <a:rPr sz="3400" i="1" dirty="0">
                <a:latin typeface="Georgia"/>
                <a:cs typeface="Georgia"/>
              </a:rPr>
              <a:t>·</a:t>
            </a:r>
            <a:r>
              <a:rPr sz="3400" i="1" spc="-50" dirty="0">
                <a:latin typeface="Georgia"/>
                <a:cs typeface="Georgia"/>
              </a:rPr>
              <a:t> </a:t>
            </a:r>
            <a:r>
              <a:rPr sz="3400" b="1" spc="40" dirty="0">
                <a:latin typeface="Cambria"/>
                <a:cs typeface="Cambria"/>
              </a:rPr>
              <a:t>h</a:t>
            </a:r>
            <a:r>
              <a:rPr sz="3400" spc="40" dirty="0">
                <a:latin typeface="Georgia"/>
                <a:cs typeface="Georgia"/>
              </a:rPr>
              <a:t>)</a:t>
            </a:r>
            <a:r>
              <a:rPr sz="3525" i="1" spc="60" baseline="33096" dirty="0">
                <a:latin typeface="Georgia"/>
                <a:cs typeface="Georgia"/>
              </a:rPr>
              <a:t>p</a:t>
            </a:r>
            <a:endParaRPr sz="3525" baseline="33096">
              <a:latin typeface="Georgia"/>
              <a:cs typeface="Georg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0" y="4038600"/>
            <a:ext cx="53340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0" dirty="0"/>
              <a:t>Questions?</a:t>
            </a:r>
            <a:endParaRPr sz="8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4406900"/>
            <a:ext cx="66655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dirty="0"/>
              <a:t>Shading</a:t>
            </a:r>
            <a:r>
              <a:rPr sz="5600" spc="-210" dirty="0"/>
              <a:t> </a:t>
            </a:r>
            <a:r>
              <a:rPr sz="5600" spc="-40" dirty="0"/>
              <a:t>Frequencies</a:t>
            </a:r>
            <a:endParaRPr sz="5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6700" y="685800"/>
            <a:ext cx="9926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25" dirty="0">
                <a:latin typeface="Arial"/>
                <a:cs typeface="Arial"/>
              </a:rPr>
              <a:t>Shading</a:t>
            </a:r>
            <a:r>
              <a:rPr sz="8000" spc="5" dirty="0">
                <a:latin typeface="Arial"/>
                <a:cs typeface="Arial"/>
              </a:rPr>
              <a:t> </a:t>
            </a:r>
            <a:r>
              <a:rPr sz="8000" spc="105" dirty="0">
                <a:latin typeface="Arial"/>
                <a:cs typeface="Arial"/>
              </a:rPr>
              <a:t>Frequencies</a:t>
            </a:r>
            <a:endParaRPr sz="8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450" y="4021362"/>
            <a:ext cx="3004471" cy="31693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5531" y="4032139"/>
            <a:ext cx="3090771" cy="31482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8275" y="4032157"/>
            <a:ext cx="3051072" cy="31483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0600" y="2921000"/>
            <a:ext cx="71139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What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-35" dirty="0">
                <a:latin typeface="Arial"/>
                <a:cs typeface="Arial"/>
              </a:rPr>
              <a:t>caused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shading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difference?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10" dirty="0"/>
              <a:t>GAMES101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Lingqi</a:t>
            </a:r>
            <a:r>
              <a:rPr spc="-10" dirty="0"/>
              <a:t> </a:t>
            </a:r>
            <a:r>
              <a:rPr spc="-45" dirty="0"/>
              <a:t>Yan,</a:t>
            </a:r>
            <a:r>
              <a:rPr spc="-5" dirty="0"/>
              <a:t> </a:t>
            </a:r>
            <a:r>
              <a:rPr dirty="0"/>
              <a:t>UC</a:t>
            </a:r>
            <a:r>
              <a:rPr spc="-5" dirty="0"/>
              <a:t> </a:t>
            </a:r>
            <a:r>
              <a:rPr dirty="0"/>
              <a:t>Santa</a:t>
            </a:r>
            <a:r>
              <a:rPr spc="-10" dirty="0"/>
              <a:t> Barbara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900" y="889000"/>
            <a:ext cx="107924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dirty="0"/>
              <a:t>Shade</a:t>
            </a:r>
            <a:r>
              <a:rPr sz="5500" spc="45" dirty="0"/>
              <a:t> </a:t>
            </a:r>
            <a:r>
              <a:rPr sz="5500" spc="85" dirty="0"/>
              <a:t>each</a:t>
            </a:r>
            <a:r>
              <a:rPr sz="5500" spc="50" dirty="0"/>
              <a:t> </a:t>
            </a:r>
            <a:r>
              <a:rPr sz="5500" spc="110" dirty="0"/>
              <a:t>triangle</a:t>
            </a:r>
            <a:r>
              <a:rPr sz="5500" spc="50" dirty="0"/>
              <a:t> </a:t>
            </a:r>
            <a:r>
              <a:rPr sz="5500" spc="55" dirty="0"/>
              <a:t>(flat</a:t>
            </a:r>
            <a:r>
              <a:rPr sz="5500" spc="50" dirty="0"/>
              <a:t> </a:t>
            </a:r>
            <a:r>
              <a:rPr sz="5500" spc="40" dirty="0"/>
              <a:t>shading)</a:t>
            </a:r>
            <a:endParaRPr sz="5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1816" y="3387973"/>
            <a:ext cx="4975188" cy="39094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9867" y="3190748"/>
            <a:ext cx="4166870" cy="37160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b="1" dirty="0">
                <a:latin typeface="Arial"/>
                <a:cs typeface="Arial"/>
              </a:rPr>
              <a:t>Flat</a:t>
            </a:r>
            <a:r>
              <a:rPr sz="3400" b="1" spc="-19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shading</a:t>
            </a:r>
            <a:endParaRPr sz="3400">
              <a:latin typeface="Arial"/>
              <a:cs typeface="Arial"/>
            </a:endParaRPr>
          </a:p>
          <a:p>
            <a:pPr marL="713105" marR="5080" indent="-431800">
              <a:lnSpc>
                <a:spcPct val="101699"/>
              </a:lnSpc>
              <a:spcBef>
                <a:spcPts val="1750"/>
              </a:spcBef>
              <a:buSzPct val="125000"/>
              <a:buChar char="•"/>
              <a:tabLst>
                <a:tab pos="713740" algn="l"/>
              </a:tabLst>
            </a:pPr>
            <a:r>
              <a:rPr sz="3400" spc="-30" dirty="0">
                <a:latin typeface="Arial"/>
                <a:cs typeface="Arial"/>
              </a:rPr>
              <a:t>Triangle</a:t>
            </a:r>
            <a:r>
              <a:rPr sz="3400" spc="-204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face</a:t>
            </a:r>
            <a:r>
              <a:rPr sz="3400" spc="-200" dirty="0">
                <a:latin typeface="Arial"/>
                <a:cs typeface="Arial"/>
              </a:rPr>
              <a:t> </a:t>
            </a:r>
            <a:r>
              <a:rPr sz="3400" spc="-25" dirty="0">
                <a:latin typeface="Arial"/>
                <a:cs typeface="Arial"/>
              </a:rPr>
              <a:t>is </a:t>
            </a:r>
            <a:r>
              <a:rPr sz="3400" dirty="0">
                <a:latin typeface="Arial"/>
                <a:cs typeface="Arial"/>
              </a:rPr>
              <a:t>flat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—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one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normal vector</a:t>
            </a:r>
            <a:endParaRPr sz="3400">
              <a:latin typeface="Arial"/>
              <a:cs typeface="Arial"/>
            </a:endParaRPr>
          </a:p>
          <a:p>
            <a:pPr marL="713105" marR="332740" indent="-431800">
              <a:lnSpc>
                <a:spcPct val="100499"/>
              </a:lnSpc>
              <a:spcBef>
                <a:spcPts val="1800"/>
              </a:spcBef>
              <a:buSzPct val="125000"/>
              <a:buChar char="•"/>
              <a:tabLst>
                <a:tab pos="713740" algn="l"/>
              </a:tabLst>
            </a:pPr>
            <a:r>
              <a:rPr sz="3400" spc="155" dirty="0">
                <a:latin typeface="Arial"/>
                <a:cs typeface="Arial"/>
              </a:rPr>
              <a:t>Not</a:t>
            </a:r>
            <a:r>
              <a:rPr sz="3400" spc="-60" dirty="0">
                <a:latin typeface="Arial"/>
                <a:cs typeface="Arial"/>
              </a:rPr>
              <a:t> </a:t>
            </a:r>
            <a:r>
              <a:rPr sz="3400" spc="150" dirty="0">
                <a:latin typeface="Arial"/>
                <a:cs typeface="Arial"/>
              </a:rPr>
              <a:t>good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25" dirty="0">
                <a:latin typeface="Arial"/>
                <a:cs typeface="Arial"/>
              </a:rPr>
              <a:t>for </a:t>
            </a:r>
            <a:r>
              <a:rPr sz="3400" dirty="0">
                <a:latin typeface="Arial"/>
                <a:cs typeface="Arial"/>
              </a:rPr>
              <a:t>smooth</a:t>
            </a:r>
            <a:r>
              <a:rPr sz="3400" spc="100" dirty="0">
                <a:latin typeface="Arial"/>
                <a:cs typeface="Arial"/>
              </a:rPr>
              <a:t> </a:t>
            </a:r>
            <a:r>
              <a:rPr sz="3400" spc="-80" dirty="0">
                <a:latin typeface="Arial"/>
                <a:cs typeface="Arial"/>
              </a:rPr>
              <a:t>surfaces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800" y="939800"/>
            <a:ext cx="10629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Shade</a:t>
            </a:r>
            <a:r>
              <a:rPr spc="90" dirty="0"/>
              <a:t> </a:t>
            </a:r>
            <a:r>
              <a:rPr spc="75" dirty="0"/>
              <a:t>each</a:t>
            </a:r>
            <a:r>
              <a:rPr spc="95" dirty="0"/>
              <a:t> </a:t>
            </a:r>
            <a:r>
              <a:rPr spc="85" dirty="0"/>
              <a:t>vertex</a:t>
            </a:r>
            <a:r>
              <a:rPr spc="95" dirty="0"/>
              <a:t> </a:t>
            </a:r>
            <a:r>
              <a:rPr dirty="0"/>
              <a:t>(Gouraud</a:t>
            </a:r>
            <a:r>
              <a:rPr spc="95" dirty="0"/>
              <a:t> </a:t>
            </a:r>
            <a:r>
              <a:rPr spc="-10" dirty="0"/>
              <a:t>shading)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6168" y="3456730"/>
            <a:ext cx="4890236" cy="37466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8400" y="3190748"/>
            <a:ext cx="4815840" cy="37160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b="1" spc="-25" dirty="0">
                <a:latin typeface="Arial"/>
                <a:cs typeface="Arial"/>
              </a:rPr>
              <a:t>Gouraud</a:t>
            </a:r>
            <a:r>
              <a:rPr sz="3400" b="1" spc="-17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shading</a:t>
            </a:r>
            <a:endParaRPr sz="3400">
              <a:latin typeface="Arial"/>
              <a:cs typeface="Arial"/>
            </a:endParaRPr>
          </a:p>
          <a:p>
            <a:pPr marL="825500" marR="213995" indent="-431800">
              <a:lnSpc>
                <a:spcPct val="101699"/>
              </a:lnSpc>
              <a:spcBef>
                <a:spcPts val="1750"/>
              </a:spcBef>
              <a:buClr>
                <a:srgbClr val="000000"/>
              </a:buClr>
              <a:buSzPct val="125000"/>
              <a:buChar char="•"/>
              <a:tabLst>
                <a:tab pos="825500" algn="l"/>
              </a:tabLst>
            </a:pP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Interpolate</a:t>
            </a:r>
            <a:r>
              <a:rPr sz="3400" spc="41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colors </a:t>
            </a:r>
            <a:r>
              <a:rPr sz="3400" dirty="0">
                <a:latin typeface="Arial"/>
                <a:cs typeface="Arial"/>
              </a:rPr>
              <a:t>from</a:t>
            </a:r>
            <a:r>
              <a:rPr sz="3400" spc="-30" dirty="0">
                <a:latin typeface="Arial"/>
                <a:cs typeface="Arial"/>
              </a:rPr>
              <a:t> </a:t>
            </a:r>
            <a:r>
              <a:rPr sz="3400" spc="-20" dirty="0">
                <a:latin typeface="Arial"/>
                <a:cs typeface="Arial"/>
              </a:rPr>
              <a:t>vertices</a:t>
            </a:r>
            <a:r>
              <a:rPr sz="3400" spc="-25" dirty="0">
                <a:latin typeface="Arial"/>
                <a:cs typeface="Arial"/>
              </a:rPr>
              <a:t> </a:t>
            </a:r>
            <a:r>
              <a:rPr sz="3400" spc="-105" dirty="0">
                <a:latin typeface="Arial"/>
                <a:cs typeface="Arial"/>
              </a:rPr>
              <a:t>across </a:t>
            </a:r>
            <a:r>
              <a:rPr sz="3400" spc="-10" dirty="0">
                <a:latin typeface="Arial"/>
                <a:cs typeface="Arial"/>
              </a:rPr>
              <a:t>triangle</a:t>
            </a:r>
            <a:endParaRPr sz="3400">
              <a:latin typeface="Arial"/>
              <a:cs typeface="Arial"/>
            </a:endParaRPr>
          </a:p>
          <a:p>
            <a:pPr marL="825500" marR="5080" indent="-431800">
              <a:lnSpc>
                <a:spcPct val="100499"/>
              </a:lnSpc>
              <a:spcBef>
                <a:spcPts val="18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100" dirty="0">
                <a:latin typeface="Arial"/>
                <a:cs typeface="Arial"/>
              </a:rPr>
              <a:t>Each</a:t>
            </a:r>
            <a:r>
              <a:rPr sz="3400" spc="-1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vertex</a:t>
            </a:r>
            <a:r>
              <a:rPr sz="3400" spc="-145" dirty="0">
                <a:latin typeface="Arial"/>
                <a:cs typeface="Arial"/>
              </a:rPr>
              <a:t> </a:t>
            </a:r>
            <a:r>
              <a:rPr sz="3400" spc="-110" dirty="0">
                <a:latin typeface="Arial"/>
                <a:cs typeface="Arial"/>
              </a:rPr>
              <a:t>has</a:t>
            </a:r>
            <a:r>
              <a:rPr sz="3400" spc="-12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a </a:t>
            </a:r>
            <a:r>
              <a:rPr sz="3400" dirty="0">
                <a:latin typeface="Arial"/>
                <a:cs typeface="Arial"/>
              </a:rPr>
              <a:t>normal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vector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spc="-125" dirty="0">
                <a:latin typeface="Arial"/>
                <a:cs typeface="Arial"/>
              </a:rPr>
              <a:t>(how?)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889000"/>
            <a:ext cx="1099883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dirty="0"/>
              <a:t>Shade</a:t>
            </a:r>
            <a:r>
              <a:rPr sz="5500" spc="85" dirty="0"/>
              <a:t> each</a:t>
            </a:r>
            <a:r>
              <a:rPr sz="5500" spc="90" dirty="0"/>
              <a:t> </a:t>
            </a:r>
            <a:r>
              <a:rPr sz="5500" spc="135" dirty="0"/>
              <a:t>pixel</a:t>
            </a:r>
            <a:r>
              <a:rPr sz="5500" spc="90" dirty="0"/>
              <a:t> </a:t>
            </a:r>
            <a:r>
              <a:rPr sz="5500" dirty="0"/>
              <a:t>(Phong</a:t>
            </a:r>
            <a:r>
              <a:rPr sz="5500" spc="90" dirty="0"/>
              <a:t> </a:t>
            </a:r>
            <a:r>
              <a:rPr sz="5500" spc="40" dirty="0"/>
              <a:t>shading)</a:t>
            </a:r>
            <a:endParaRPr sz="5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6191" y="3403722"/>
            <a:ext cx="4935585" cy="38118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2860548"/>
            <a:ext cx="4974590" cy="49987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b="1" spc="-70" dirty="0">
                <a:latin typeface="Arial"/>
                <a:cs typeface="Arial"/>
              </a:rPr>
              <a:t>Phong</a:t>
            </a:r>
            <a:r>
              <a:rPr sz="3400" b="1" spc="-14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shading</a:t>
            </a:r>
            <a:endParaRPr sz="3400">
              <a:latin typeface="Arial"/>
              <a:cs typeface="Arial"/>
            </a:endParaRPr>
          </a:p>
          <a:p>
            <a:pPr marL="825500" marR="436880" indent="-431800">
              <a:lnSpc>
                <a:spcPct val="101699"/>
              </a:lnSpc>
              <a:spcBef>
                <a:spcPts val="175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Interpolate</a:t>
            </a:r>
            <a:r>
              <a:rPr sz="3400" spc="41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normal vectors</a:t>
            </a:r>
            <a:r>
              <a:rPr sz="3400" spc="-195" dirty="0">
                <a:latin typeface="Arial"/>
                <a:cs typeface="Arial"/>
              </a:rPr>
              <a:t> </a:t>
            </a:r>
            <a:r>
              <a:rPr sz="3400" spc="-114" dirty="0">
                <a:latin typeface="Arial"/>
                <a:cs typeface="Arial"/>
              </a:rPr>
              <a:t>across</a:t>
            </a:r>
            <a:r>
              <a:rPr sz="3400" spc="-120" dirty="0">
                <a:latin typeface="Arial"/>
                <a:cs typeface="Arial"/>
              </a:rPr>
              <a:t> </a:t>
            </a:r>
            <a:r>
              <a:rPr sz="3400" spc="-20" dirty="0">
                <a:latin typeface="Arial"/>
                <a:cs typeface="Arial"/>
              </a:rPr>
              <a:t>each </a:t>
            </a:r>
            <a:r>
              <a:rPr sz="3400" spc="-10" dirty="0">
                <a:latin typeface="Arial"/>
                <a:cs typeface="Arial"/>
              </a:rPr>
              <a:t>triangle</a:t>
            </a:r>
            <a:endParaRPr sz="3400">
              <a:latin typeface="Arial"/>
              <a:cs typeface="Arial"/>
            </a:endParaRPr>
          </a:p>
          <a:p>
            <a:pPr marL="825500" marR="5080" indent="-431800">
              <a:lnSpc>
                <a:spcPct val="100499"/>
              </a:lnSpc>
              <a:spcBef>
                <a:spcPts val="18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55" dirty="0">
                <a:latin typeface="Arial"/>
                <a:cs typeface="Arial"/>
              </a:rPr>
              <a:t>Compute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full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shading </a:t>
            </a:r>
            <a:r>
              <a:rPr sz="3400" spc="70" dirty="0">
                <a:latin typeface="Arial"/>
                <a:cs typeface="Arial"/>
              </a:rPr>
              <a:t>model</a:t>
            </a:r>
            <a:r>
              <a:rPr sz="3400" spc="-9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at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spc="-20" dirty="0">
                <a:latin typeface="Arial"/>
                <a:cs typeface="Arial"/>
              </a:rPr>
              <a:t>each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pixel</a:t>
            </a:r>
            <a:endParaRPr sz="3400">
              <a:latin typeface="Arial"/>
              <a:cs typeface="Arial"/>
            </a:endParaRPr>
          </a:p>
          <a:p>
            <a:pPr marL="825500" marR="124460" indent="-431800">
              <a:lnSpc>
                <a:spcPct val="102899"/>
              </a:lnSpc>
              <a:spcBef>
                <a:spcPts val="170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155" dirty="0">
                <a:solidFill>
                  <a:srgbClr val="EE220C"/>
                </a:solidFill>
                <a:latin typeface="Arial"/>
                <a:cs typeface="Arial"/>
              </a:rPr>
              <a:t>Not</a:t>
            </a:r>
            <a:r>
              <a:rPr sz="3400" spc="3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the</a:t>
            </a:r>
            <a:r>
              <a:rPr sz="3400" spc="3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b="1" spc="-114" dirty="0">
                <a:solidFill>
                  <a:srgbClr val="EE220C"/>
                </a:solidFill>
                <a:latin typeface="Arial"/>
                <a:cs typeface="Arial"/>
              </a:rPr>
              <a:t>Blinn-</a:t>
            </a:r>
            <a:r>
              <a:rPr sz="3400" b="1" spc="-80" dirty="0">
                <a:solidFill>
                  <a:srgbClr val="EE220C"/>
                </a:solidFill>
                <a:latin typeface="Arial"/>
                <a:cs typeface="Arial"/>
              </a:rPr>
              <a:t>Phong </a:t>
            </a:r>
            <a:r>
              <a:rPr sz="3400" b="1" spc="-50" dirty="0">
                <a:solidFill>
                  <a:srgbClr val="EE220C"/>
                </a:solidFill>
                <a:latin typeface="Arial"/>
                <a:cs typeface="Arial"/>
              </a:rPr>
              <a:t>Reflectance</a:t>
            </a:r>
            <a:r>
              <a:rPr sz="3400" b="1" spc="-15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b="1" spc="45" dirty="0">
                <a:solidFill>
                  <a:srgbClr val="EE220C"/>
                </a:solidFill>
                <a:latin typeface="Arial"/>
                <a:cs typeface="Arial"/>
              </a:rPr>
              <a:t>Model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b="1" spc="-90" dirty="0">
                <a:latin typeface="Arial"/>
                <a:cs typeface="Arial"/>
              </a:rPr>
              <a:t>Shading</a:t>
            </a:r>
            <a:r>
              <a:rPr sz="4700" b="1" spc="-110" dirty="0">
                <a:latin typeface="Arial"/>
                <a:cs typeface="Arial"/>
              </a:rPr>
              <a:t> </a:t>
            </a:r>
            <a:r>
              <a:rPr sz="4700" b="1" spc="-35" dirty="0">
                <a:latin typeface="Arial"/>
                <a:cs typeface="Arial"/>
              </a:rPr>
              <a:t>Frequency:</a:t>
            </a:r>
            <a:r>
              <a:rPr sz="4700" b="1" spc="-105" dirty="0">
                <a:latin typeface="Arial"/>
                <a:cs typeface="Arial"/>
              </a:rPr>
              <a:t> </a:t>
            </a:r>
            <a:r>
              <a:rPr sz="4700" b="1" dirty="0">
                <a:latin typeface="Arial"/>
                <a:cs typeface="Arial"/>
              </a:rPr>
              <a:t>Face,</a:t>
            </a:r>
            <a:r>
              <a:rPr sz="4700" b="1" spc="-105" dirty="0">
                <a:latin typeface="Arial"/>
                <a:cs typeface="Arial"/>
              </a:rPr>
              <a:t> </a:t>
            </a:r>
            <a:r>
              <a:rPr sz="4700" b="1" spc="75" dirty="0">
                <a:latin typeface="Arial"/>
                <a:cs typeface="Arial"/>
              </a:rPr>
              <a:t>Vertex</a:t>
            </a:r>
            <a:r>
              <a:rPr sz="4700" b="1" spc="-105" dirty="0">
                <a:latin typeface="Arial"/>
                <a:cs typeface="Arial"/>
              </a:rPr>
              <a:t> </a:t>
            </a:r>
            <a:r>
              <a:rPr sz="4700" b="1" dirty="0">
                <a:latin typeface="Arial"/>
                <a:cs typeface="Arial"/>
              </a:rPr>
              <a:t>or</a:t>
            </a:r>
            <a:r>
              <a:rPr sz="4700" b="1" spc="-110" dirty="0">
                <a:latin typeface="Arial"/>
                <a:cs typeface="Arial"/>
              </a:rPr>
              <a:t> </a:t>
            </a:r>
            <a:r>
              <a:rPr sz="4700" b="1" spc="-10" dirty="0">
                <a:latin typeface="Arial"/>
                <a:cs typeface="Arial"/>
              </a:rPr>
              <a:t>Pixel</a:t>
            </a:r>
            <a:endParaRPr sz="4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1655" y="1661965"/>
            <a:ext cx="7311444" cy="19462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85928" y="9335654"/>
            <a:ext cx="5973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3585F"/>
                </a:solidFill>
                <a:latin typeface="Arial"/>
                <a:cs typeface="Arial"/>
              </a:rPr>
              <a:t>Image</a:t>
            </a:r>
            <a:r>
              <a:rPr sz="2000" spc="15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3585F"/>
                </a:solidFill>
                <a:latin typeface="Arial"/>
                <a:cs typeface="Arial"/>
              </a:rPr>
              <a:t>credit:</a:t>
            </a:r>
            <a:r>
              <a:rPr sz="2000" spc="15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3585F"/>
                </a:solidFill>
                <a:latin typeface="Arial"/>
                <a:cs typeface="Arial"/>
              </a:rPr>
              <a:t>Happyman,</a:t>
            </a:r>
            <a:r>
              <a:rPr sz="2000" spc="15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000" spc="50" dirty="0">
                <a:solidFill>
                  <a:srgbClr val="53585F"/>
                </a:solidFill>
                <a:latin typeface="Arial"/>
                <a:cs typeface="Arial"/>
                <a:hlinkClick r:id="rId3"/>
              </a:rPr>
              <a:t>http://cg2010studio.com/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85543" y="3502149"/>
            <a:ext cx="87630" cy="2749550"/>
            <a:chOff x="3585543" y="3502149"/>
            <a:chExt cx="87630" cy="2749550"/>
          </a:xfrm>
        </p:grpSpPr>
        <p:sp>
          <p:nvSpPr>
            <p:cNvPr id="6" name="object 6"/>
            <p:cNvSpPr/>
            <p:nvPr/>
          </p:nvSpPr>
          <p:spPr>
            <a:xfrm>
              <a:off x="3629232" y="3502149"/>
              <a:ext cx="0" cy="2675255"/>
            </a:xfrm>
            <a:custGeom>
              <a:avLst/>
              <a:gdLst/>
              <a:ahLst/>
              <a:cxnLst/>
              <a:rect l="l" t="t" r="r" b="b"/>
              <a:pathLst>
                <a:path h="2675254">
                  <a:moveTo>
                    <a:pt x="0" y="0"/>
                  </a:moveTo>
                  <a:lnTo>
                    <a:pt x="0" y="2661965"/>
                  </a:lnTo>
                  <a:lnTo>
                    <a:pt x="0" y="2674665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85543" y="6164114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87375" y="0"/>
                  </a:moveTo>
                  <a:lnTo>
                    <a:pt x="0" y="0"/>
                  </a:lnTo>
                  <a:lnTo>
                    <a:pt x="43687" y="87375"/>
                  </a:lnTo>
                  <a:lnTo>
                    <a:pt x="873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291612" y="3763106"/>
            <a:ext cx="7312025" cy="3913504"/>
            <a:chOff x="4291612" y="3763106"/>
            <a:chExt cx="7312025" cy="391350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1612" y="3763106"/>
              <a:ext cx="7311444" cy="1933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1612" y="5730000"/>
              <a:ext cx="7311444" cy="194660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13000" y="4483100"/>
            <a:ext cx="9715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25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Num </a:t>
            </a:r>
            <a:r>
              <a:rPr sz="2000" b="1" spc="-55" dirty="0">
                <a:latin typeface="Arial"/>
                <a:cs typeface="Arial"/>
              </a:rPr>
              <a:t>Vertices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8700" y="7858759"/>
            <a:ext cx="937894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5080" indent="-88900">
              <a:lnSpc>
                <a:spcPct val="112700"/>
              </a:lnSpc>
              <a:spcBef>
                <a:spcPts val="100"/>
              </a:spcBef>
            </a:pPr>
            <a:r>
              <a:rPr sz="3400" spc="-110" dirty="0">
                <a:latin typeface="Arial"/>
                <a:cs typeface="Arial"/>
              </a:rPr>
              <a:t>Face </a:t>
            </a:r>
            <a:r>
              <a:rPr sz="3400" spc="-20" dirty="0">
                <a:latin typeface="Arial"/>
                <a:cs typeface="Arial"/>
              </a:rPr>
              <a:t>Flat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6600" y="7858759"/>
            <a:ext cx="172910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0">
              <a:lnSpc>
                <a:spcPct val="1127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Vertex Gouraud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0" y="7858759"/>
            <a:ext cx="127381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100">
              <a:lnSpc>
                <a:spcPct val="112700"/>
              </a:lnSpc>
              <a:spcBef>
                <a:spcPts val="100"/>
              </a:spcBef>
            </a:pPr>
            <a:r>
              <a:rPr sz="3400" spc="-10" dirty="0">
                <a:latin typeface="Arial"/>
                <a:cs typeface="Arial"/>
              </a:rPr>
              <a:t>Pixel Phong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3200" y="7858759"/>
            <a:ext cx="2848610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Shading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freq.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: </a:t>
            </a:r>
            <a:r>
              <a:rPr sz="3400" dirty="0">
                <a:latin typeface="Arial"/>
                <a:cs typeface="Arial"/>
              </a:rPr>
              <a:t>Shading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type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50" dirty="0">
                <a:latin typeface="Arial"/>
                <a:cs typeface="Arial"/>
              </a:rPr>
              <a:t>: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66024" y="1591738"/>
            <a:ext cx="4749800" cy="7167880"/>
            <a:chOff x="7366024" y="1591738"/>
            <a:chExt cx="4749800" cy="7167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6024" y="4808755"/>
              <a:ext cx="4749187" cy="39505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53961" y="2179080"/>
              <a:ext cx="2257425" cy="2257425"/>
            </a:xfrm>
            <a:custGeom>
              <a:avLst/>
              <a:gdLst/>
              <a:ahLst/>
              <a:cxnLst/>
              <a:rect l="l" t="t" r="r" b="b"/>
              <a:pathLst>
                <a:path w="2257425" h="2257425">
                  <a:moveTo>
                    <a:pt x="1926916" y="330426"/>
                  </a:moveTo>
                  <a:lnTo>
                    <a:pt x="1959958" y="364869"/>
                  </a:lnTo>
                  <a:lnTo>
                    <a:pt x="1991262" y="400338"/>
                  </a:lnTo>
                  <a:lnTo>
                    <a:pt x="2020826" y="436776"/>
                  </a:lnTo>
                  <a:lnTo>
                    <a:pt x="2048652" y="474128"/>
                  </a:lnTo>
                  <a:lnTo>
                    <a:pt x="2074738" y="512339"/>
                  </a:lnTo>
                  <a:lnTo>
                    <a:pt x="2099085" y="551354"/>
                  </a:lnTo>
                  <a:lnTo>
                    <a:pt x="2121694" y="591117"/>
                  </a:lnTo>
                  <a:lnTo>
                    <a:pt x="2142563" y="631572"/>
                  </a:lnTo>
                  <a:lnTo>
                    <a:pt x="2161693" y="672665"/>
                  </a:lnTo>
                  <a:lnTo>
                    <a:pt x="2179084" y="714339"/>
                  </a:lnTo>
                  <a:lnTo>
                    <a:pt x="2194735" y="756540"/>
                  </a:lnTo>
                  <a:lnTo>
                    <a:pt x="2208648" y="799212"/>
                  </a:lnTo>
                  <a:lnTo>
                    <a:pt x="2220822" y="842300"/>
                  </a:lnTo>
                  <a:lnTo>
                    <a:pt x="2231256" y="885747"/>
                  </a:lnTo>
                  <a:lnTo>
                    <a:pt x="2239952" y="929500"/>
                  </a:lnTo>
                  <a:lnTo>
                    <a:pt x="2246908" y="973501"/>
                  </a:lnTo>
                  <a:lnTo>
                    <a:pt x="2252125" y="1017697"/>
                  </a:lnTo>
                  <a:lnTo>
                    <a:pt x="2255603" y="1062031"/>
                  </a:lnTo>
                  <a:lnTo>
                    <a:pt x="2257342" y="1106449"/>
                  </a:lnTo>
                  <a:lnTo>
                    <a:pt x="2257342" y="1150894"/>
                  </a:lnTo>
                  <a:lnTo>
                    <a:pt x="2255603" y="1195311"/>
                  </a:lnTo>
                  <a:lnTo>
                    <a:pt x="2252125" y="1239645"/>
                  </a:lnTo>
                  <a:lnTo>
                    <a:pt x="2246908" y="1283841"/>
                  </a:lnTo>
                  <a:lnTo>
                    <a:pt x="2239952" y="1327843"/>
                  </a:lnTo>
                  <a:lnTo>
                    <a:pt x="2231256" y="1371595"/>
                  </a:lnTo>
                  <a:lnTo>
                    <a:pt x="2220822" y="1415043"/>
                  </a:lnTo>
                  <a:lnTo>
                    <a:pt x="2208648" y="1458130"/>
                  </a:lnTo>
                  <a:lnTo>
                    <a:pt x="2194735" y="1500802"/>
                  </a:lnTo>
                  <a:lnTo>
                    <a:pt x="2179084" y="1543003"/>
                  </a:lnTo>
                  <a:lnTo>
                    <a:pt x="2161693" y="1584677"/>
                  </a:lnTo>
                  <a:lnTo>
                    <a:pt x="2142563" y="1625770"/>
                  </a:lnTo>
                  <a:lnTo>
                    <a:pt x="2121694" y="1666225"/>
                  </a:lnTo>
                  <a:lnTo>
                    <a:pt x="2099085" y="1705988"/>
                  </a:lnTo>
                  <a:lnTo>
                    <a:pt x="2074738" y="1745003"/>
                  </a:lnTo>
                  <a:lnTo>
                    <a:pt x="2048652" y="1783214"/>
                  </a:lnTo>
                  <a:lnTo>
                    <a:pt x="2020826" y="1820566"/>
                  </a:lnTo>
                  <a:lnTo>
                    <a:pt x="1991262" y="1857004"/>
                  </a:lnTo>
                  <a:lnTo>
                    <a:pt x="1959958" y="1892473"/>
                  </a:lnTo>
                  <a:lnTo>
                    <a:pt x="1926916" y="1926916"/>
                  </a:lnTo>
                  <a:lnTo>
                    <a:pt x="1892473" y="1959958"/>
                  </a:lnTo>
                  <a:lnTo>
                    <a:pt x="1857004" y="1991262"/>
                  </a:lnTo>
                  <a:lnTo>
                    <a:pt x="1820566" y="2020826"/>
                  </a:lnTo>
                  <a:lnTo>
                    <a:pt x="1783214" y="2048652"/>
                  </a:lnTo>
                  <a:lnTo>
                    <a:pt x="1745003" y="2074738"/>
                  </a:lnTo>
                  <a:lnTo>
                    <a:pt x="1705988" y="2099085"/>
                  </a:lnTo>
                  <a:lnTo>
                    <a:pt x="1666225" y="2121694"/>
                  </a:lnTo>
                  <a:lnTo>
                    <a:pt x="1625770" y="2142563"/>
                  </a:lnTo>
                  <a:lnTo>
                    <a:pt x="1584677" y="2161693"/>
                  </a:lnTo>
                  <a:lnTo>
                    <a:pt x="1543003" y="2179084"/>
                  </a:lnTo>
                  <a:lnTo>
                    <a:pt x="1500802" y="2194735"/>
                  </a:lnTo>
                  <a:lnTo>
                    <a:pt x="1458130" y="2208648"/>
                  </a:lnTo>
                  <a:lnTo>
                    <a:pt x="1415043" y="2220822"/>
                  </a:lnTo>
                  <a:lnTo>
                    <a:pt x="1371595" y="2231256"/>
                  </a:lnTo>
                  <a:lnTo>
                    <a:pt x="1327843" y="2239952"/>
                  </a:lnTo>
                  <a:lnTo>
                    <a:pt x="1283841" y="2246908"/>
                  </a:lnTo>
                  <a:lnTo>
                    <a:pt x="1239645" y="2252125"/>
                  </a:lnTo>
                  <a:lnTo>
                    <a:pt x="1195311" y="2255603"/>
                  </a:lnTo>
                  <a:lnTo>
                    <a:pt x="1150894" y="2257342"/>
                  </a:lnTo>
                  <a:lnTo>
                    <a:pt x="1106449" y="2257342"/>
                  </a:lnTo>
                  <a:lnTo>
                    <a:pt x="1062031" y="2255603"/>
                  </a:lnTo>
                  <a:lnTo>
                    <a:pt x="1017697" y="2252125"/>
                  </a:lnTo>
                  <a:lnTo>
                    <a:pt x="973501" y="2246908"/>
                  </a:lnTo>
                  <a:lnTo>
                    <a:pt x="929500" y="2239952"/>
                  </a:lnTo>
                  <a:lnTo>
                    <a:pt x="885747" y="2231256"/>
                  </a:lnTo>
                  <a:lnTo>
                    <a:pt x="842300" y="2220822"/>
                  </a:lnTo>
                  <a:lnTo>
                    <a:pt x="799212" y="2208648"/>
                  </a:lnTo>
                  <a:lnTo>
                    <a:pt x="756540" y="2194735"/>
                  </a:lnTo>
                  <a:lnTo>
                    <a:pt x="714339" y="2179084"/>
                  </a:lnTo>
                  <a:lnTo>
                    <a:pt x="672665" y="2161693"/>
                  </a:lnTo>
                  <a:lnTo>
                    <a:pt x="631572" y="2142563"/>
                  </a:lnTo>
                  <a:lnTo>
                    <a:pt x="591117" y="2121694"/>
                  </a:lnTo>
                  <a:lnTo>
                    <a:pt x="551354" y="2099085"/>
                  </a:lnTo>
                  <a:lnTo>
                    <a:pt x="512339" y="2074738"/>
                  </a:lnTo>
                  <a:lnTo>
                    <a:pt x="474128" y="2048652"/>
                  </a:lnTo>
                  <a:lnTo>
                    <a:pt x="436776" y="2020826"/>
                  </a:lnTo>
                  <a:lnTo>
                    <a:pt x="400338" y="1991262"/>
                  </a:lnTo>
                  <a:lnTo>
                    <a:pt x="364869" y="1959958"/>
                  </a:lnTo>
                  <a:lnTo>
                    <a:pt x="330426" y="1926916"/>
                  </a:lnTo>
                  <a:lnTo>
                    <a:pt x="297383" y="1892473"/>
                  </a:lnTo>
                  <a:lnTo>
                    <a:pt x="266080" y="1857004"/>
                  </a:lnTo>
                  <a:lnTo>
                    <a:pt x="236515" y="1820566"/>
                  </a:lnTo>
                  <a:lnTo>
                    <a:pt x="208690" y="1783214"/>
                  </a:lnTo>
                  <a:lnTo>
                    <a:pt x="182604" y="1745003"/>
                  </a:lnTo>
                  <a:lnTo>
                    <a:pt x="158256" y="1705988"/>
                  </a:lnTo>
                  <a:lnTo>
                    <a:pt x="135648" y="1666225"/>
                  </a:lnTo>
                  <a:lnTo>
                    <a:pt x="114779" y="1625770"/>
                  </a:lnTo>
                  <a:lnTo>
                    <a:pt x="95649" y="1584677"/>
                  </a:lnTo>
                  <a:lnTo>
                    <a:pt x="78258" y="1543003"/>
                  </a:lnTo>
                  <a:lnTo>
                    <a:pt x="62607" y="1500802"/>
                  </a:lnTo>
                  <a:lnTo>
                    <a:pt x="48694" y="1458130"/>
                  </a:lnTo>
                  <a:lnTo>
                    <a:pt x="36520" y="1415043"/>
                  </a:lnTo>
                  <a:lnTo>
                    <a:pt x="26086" y="1371595"/>
                  </a:lnTo>
                  <a:lnTo>
                    <a:pt x="17390" y="1327843"/>
                  </a:lnTo>
                  <a:lnTo>
                    <a:pt x="10434" y="1283841"/>
                  </a:lnTo>
                  <a:lnTo>
                    <a:pt x="5217" y="1239645"/>
                  </a:lnTo>
                  <a:lnTo>
                    <a:pt x="1739" y="1195311"/>
                  </a:lnTo>
                  <a:lnTo>
                    <a:pt x="0" y="1150894"/>
                  </a:lnTo>
                  <a:lnTo>
                    <a:pt x="0" y="1106449"/>
                  </a:lnTo>
                  <a:lnTo>
                    <a:pt x="1739" y="1062031"/>
                  </a:lnTo>
                  <a:lnTo>
                    <a:pt x="5217" y="1017697"/>
                  </a:lnTo>
                  <a:lnTo>
                    <a:pt x="10434" y="973501"/>
                  </a:lnTo>
                  <a:lnTo>
                    <a:pt x="17390" y="929500"/>
                  </a:lnTo>
                  <a:lnTo>
                    <a:pt x="26086" y="885747"/>
                  </a:lnTo>
                  <a:lnTo>
                    <a:pt x="36520" y="842300"/>
                  </a:lnTo>
                  <a:lnTo>
                    <a:pt x="48694" y="799212"/>
                  </a:lnTo>
                  <a:lnTo>
                    <a:pt x="62607" y="756540"/>
                  </a:lnTo>
                  <a:lnTo>
                    <a:pt x="78258" y="714339"/>
                  </a:lnTo>
                  <a:lnTo>
                    <a:pt x="95649" y="672665"/>
                  </a:lnTo>
                  <a:lnTo>
                    <a:pt x="114779" y="631572"/>
                  </a:lnTo>
                  <a:lnTo>
                    <a:pt x="135648" y="591117"/>
                  </a:lnTo>
                  <a:lnTo>
                    <a:pt x="158256" y="551354"/>
                  </a:lnTo>
                  <a:lnTo>
                    <a:pt x="182604" y="512339"/>
                  </a:lnTo>
                  <a:lnTo>
                    <a:pt x="208690" y="474128"/>
                  </a:lnTo>
                  <a:lnTo>
                    <a:pt x="236515" y="436776"/>
                  </a:lnTo>
                  <a:lnTo>
                    <a:pt x="266080" y="400338"/>
                  </a:lnTo>
                  <a:lnTo>
                    <a:pt x="297383" y="364869"/>
                  </a:lnTo>
                  <a:lnTo>
                    <a:pt x="330426" y="330426"/>
                  </a:lnTo>
                  <a:lnTo>
                    <a:pt x="364869" y="297383"/>
                  </a:lnTo>
                  <a:lnTo>
                    <a:pt x="400338" y="266080"/>
                  </a:lnTo>
                  <a:lnTo>
                    <a:pt x="436776" y="236515"/>
                  </a:lnTo>
                  <a:lnTo>
                    <a:pt x="474128" y="208690"/>
                  </a:lnTo>
                  <a:lnTo>
                    <a:pt x="512339" y="182604"/>
                  </a:lnTo>
                  <a:lnTo>
                    <a:pt x="551354" y="158256"/>
                  </a:lnTo>
                  <a:lnTo>
                    <a:pt x="591117" y="135648"/>
                  </a:lnTo>
                  <a:lnTo>
                    <a:pt x="631572" y="114779"/>
                  </a:lnTo>
                  <a:lnTo>
                    <a:pt x="672665" y="95649"/>
                  </a:lnTo>
                  <a:lnTo>
                    <a:pt x="714339" y="78258"/>
                  </a:lnTo>
                  <a:lnTo>
                    <a:pt x="756540" y="62607"/>
                  </a:lnTo>
                  <a:lnTo>
                    <a:pt x="799212" y="48694"/>
                  </a:lnTo>
                  <a:lnTo>
                    <a:pt x="842300" y="36520"/>
                  </a:lnTo>
                  <a:lnTo>
                    <a:pt x="885747" y="26086"/>
                  </a:lnTo>
                  <a:lnTo>
                    <a:pt x="929500" y="17390"/>
                  </a:lnTo>
                  <a:lnTo>
                    <a:pt x="973501" y="10434"/>
                  </a:lnTo>
                  <a:lnTo>
                    <a:pt x="1017697" y="5217"/>
                  </a:lnTo>
                  <a:lnTo>
                    <a:pt x="1062031" y="1739"/>
                  </a:lnTo>
                  <a:lnTo>
                    <a:pt x="1106449" y="0"/>
                  </a:lnTo>
                  <a:lnTo>
                    <a:pt x="1150894" y="0"/>
                  </a:lnTo>
                  <a:lnTo>
                    <a:pt x="1195311" y="1739"/>
                  </a:lnTo>
                  <a:lnTo>
                    <a:pt x="1239645" y="5217"/>
                  </a:lnTo>
                  <a:lnTo>
                    <a:pt x="1283841" y="10434"/>
                  </a:lnTo>
                  <a:lnTo>
                    <a:pt x="1327843" y="17390"/>
                  </a:lnTo>
                  <a:lnTo>
                    <a:pt x="1371595" y="26086"/>
                  </a:lnTo>
                  <a:lnTo>
                    <a:pt x="1415043" y="36520"/>
                  </a:lnTo>
                  <a:lnTo>
                    <a:pt x="1458130" y="48694"/>
                  </a:lnTo>
                  <a:lnTo>
                    <a:pt x="1500802" y="62607"/>
                  </a:lnTo>
                  <a:lnTo>
                    <a:pt x="1543003" y="78258"/>
                  </a:lnTo>
                  <a:lnTo>
                    <a:pt x="1584677" y="95649"/>
                  </a:lnTo>
                  <a:lnTo>
                    <a:pt x="1625770" y="114779"/>
                  </a:lnTo>
                  <a:lnTo>
                    <a:pt x="1666225" y="135648"/>
                  </a:lnTo>
                  <a:lnTo>
                    <a:pt x="1705988" y="158256"/>
                  </a:lnTo>
                  <a:lnTo>
                    <a:pt x="1745003" y="182604"/>
                  </a:lnTo>
                  <a:lnTo>
                    <a:pt x="1783214" y="208690"/>
                  </a:lnTo>
                  <a:lnTo>
                    <a:pt x="1820566" y="236515"/>
                  </a:lnTo>
                  <a:lnTo>
                    <a:pt x="1857004" y="266080"/>
                  </a:lnTo>
                  <a:lnTo>
                    <a:pt x="1892473" y="297383"/>
                  </a:lnTo>
                  <a:lnTo>
                    <a:pt x="1926916" y="33042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653744" y="2178862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59" h="2258060">
                  <a:moveTo>
                    <a:pt x="1128889" y="0"/>
                  </a:moveTo>
                  <a:lnTo>
                    <a:pt x="330644" y="330644"/>
                  </a:lnTo>
                  <a:lnTo>
                    <a:pt x="0" y="1128889"/>
                  </a:lnTo>
                  <a:lnTo>
                    <a:pt x="330644" y="1927134"/>
                  </a:lnTo>
                  <a:lnTo>
                    <a:pt x="1128889" y="2257778"/>
                  </a:lnTo>
                  <a:lnTo>
                    <a:pt x="1927134" y="1927134"/>
                  </a:lnTo>
                  <a:lnTo>
                    <a:pt x="2257778" y="1128889"/>
                  </a:lnTo>
                  <a:lnTo>
                    <a:pt x="1927134" y="330644"/>
                  </a:lnTo>
                  <a:lnTo>
                    <a:pt x="1128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53744" y="2178862"/>
              <a:ext cx="2258060" cy="2258060"/>
            </a:xfrm>
            <a:custGeom>
              <a:avLst/>
              <a:gdLst/>
              <a:ahLst/>
              <a:cxnLst/>
              <a:rect l="l" t="t" r="r" b="b"/>
              <a:pathLst>
                <a:path w="2258059" h="2258060">
                  <a:moveTo>
                    <a:pt x="1128888" y="0"/>
                  </a:moveTo>
                  <a:lnTo>
                    <a:pt x="1927133" y="330643"/>
                  </a:lnTo>
                  <a:lnTo>
                    <a:pt x="2257778" y="1128889"/>
                  </a:lnTo>
                  <a:lnTo>
                    <a:pt x="1927133" y="1927133"/>
                  </a:lnTo>
                  <a:lnTo>
                    <a:pt x="1128888" y="2257778"/>
                  </a:lnTo>
                  <a:lnTo>
                    <a:pt x="330643" y="1927133"/>
                  </a:lnTo>
                  <a:lnTo>
                    <a:pt x="0" y="1128888"/>
                  </a:lnTo>
                  <a:lnTo>
                    <a:pt x="330644" y="330643"/>
                  </a:lnTo>
                  <a:lnTo>
                    <a:pt x="112888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84461" y="2065592"/>
              <a:ext cx="445134" cy="445134"/>
            </a:xfrm>
            <a:custGeom>
              <a:avLst/>
              <a:gdLst/>
              <a:ahLst/>
              <a:cxnLst/>
              <a:rect l="l" t="t" r="r" b="b"/>
              <a:pathLst>
                <a:path w="445134" h="445135">
                  <a:moveTo>
                    <a:pt x="0" y="445056"/>
                  </a:moveTo>
                  <a:lnTo>
                    <a:pt x="440566" y="4490"/>
                  </a:lnTo>
                  <a:lnTo>
                    <a:pt x="44505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98087" y="2016201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80">
                  <a:moveTo>
                    <a:pt x="80821" y="0"/>
                  </a:moveTo>
                  <a:lnTo>
                    <a:pt x="0" y="26940"/>
                  </a:lnTo>
                  <a:lnTo>
                    <a:pt x="53881" y="80821"/>
                  </a:lnTo>
                  <a:lnTo>
                    <a:pt x="808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1520" y="3287323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0" y="0"/>
                  </a:moveTo>
                  <a:lnTo>
                    <a:pt x="518009" y="0"/>
                  </a:lnTo>
                  <a:lnTo>
                    <a:pt x="52435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09529" y="32492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76544" y="4091932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0" y="0"/>
                  </a:moveTo>
                  <a:lnTo>
                    <a:pt x="382256" y="382256"/>
                  </a:lnTo>
                  <a:lnTo>
                    <a:pt x="386747" y="38674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31860" y="4447248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53882" y="0"/>
                  </a:moveTo>
                  <a:lnTo>
                    <a:pt x="0" y="53882"/>
                  </a:lnTo>
                  <a:lnTo>
                    <a:pt x="80822" y="80822"/>
                  </a:lnTo>
                  <a:lnTo>
                    <a:pt x="538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81805" y="4417052"/>
              <a:ext cx="0" cy="523240"/>
            </a:xfrm>
            <a:custGeom>
              <a:avLst/>
              <a:gdLst/>
              <a:ahLst/>
              <a:cxnLst/>
              <a:rect l="l" t="t" r="r" b="b"/>
              <a:pathLst>
                <a:path h="523239">
                  <a:moveTo>
                    <a:pt x="0" y="0"/>
                  </a:moveTo>
                  <a:lnTo>
                    <a:pt x="0" y="516431"/>
                  </a:lnTo>
                  <a:lnTo>
                    <a:pt x="0" y="52278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43705" y="49334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40167" y="4090774"/>
              <a:ext cx="445134" cy="445134"/>
            </a:xfrm>
            <a:custGeom>
              <a:avLst/>
              <a:gdLst/>
              <a:ahLst/>
              <a:cxnLst/>
              <a:rect l="l" t="t" r="r" b="b"/>
              <a:pathLst>
                <a:path w="445134" h="445135">
                  <a:moveTo>
                    <a:pt x="445056" y="0"/>
                  </a:moveTo>
                  <a:lnTo>
                    <a:pt x="4490" y="440566"/>
                  </a:lnTo>
                  <a:lnTo>
                    <a:pt x="0" y="44505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90776" y="4504399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79">
                  <a:moveTo>
                    <a:pt x="26940" y="0"/>
                  </a:moveTo>
                  <a:lnTo>
                    <a:pt x="0" y="80822"/>
                  </a:lnTo>
                  <a:lnTo>
                    <a:pt x="80821" y="53882"/>
                  </a:lnTo>
                  <a:lnTo>
                    <a:pt x="26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53807" y="3314098"/>
              <a:ext cx="524510" cy="0"/>
            </a:xfrm>
            <a:custGeom>
              <a:avLst/>
              <a:gdLst/>
              <a:ahLst/>
              <a:cxnLst/>
              <a:rect l="l" t="t" r="r" b="b"/>
              <a:pathLst>
                <a:path w="524509">
                  <a:moveTo>
                    <a:pt x="524359" y="0"/>
                  </a:moveTo>
                  <a:lnTo>
                    <a:pt x="6350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083956" y="327599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06395" y="2122743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386747" y="386747"/>
                  </a:moveTo>
                  <a:lnTo>
                    <a:pt x="4490" y="449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57003" y="2073351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80">
                  <a:moveTo>
                    <a:pt x="0" y="0"/>
                  </a:moveTo>
                  <a:lnTo>
                    <a:pt x="26941" y="80822"/>
                  </a:lnTo>
                  <a:lnTo>
                    <a:pt x="80822" y="26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87879" y="1661589"/>
              <a:ext cx="0" cy="523240"/>
            </a:xfrm>
            <a:custGeom>
              <a:avLst/>
              <a:gdLst/>
              <a:ahLst/>
              <a:cxnLst/>
              <a:rect l="l" t="t" r="r" b="b"/>
              <a:pathLst>
                <a:path h="523239">
                  <a:moveTo>
                    <a:pt x="0" y="522781"/>
                  </a:moveTo>
                  <a:lnTo>
                    <a:pt x="0" y="6349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49779" y="159173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Defining</a:t>
            </a:r>
            <a:r>
              <a:rPr spc="-85" dirty="0"/>
              <a:t> </a:t>
            </a:r>
            <a:r>
              <a:rPr spc="-200" dirty="0"/>
              <a:t>Per-</a:t>
            </a:r>
            <a:r>
              <a:rPr spc="-25" dirty="0"/>
              <a:t>Vertex</a:t>
            </a:r>
            <a:r>
              <a:rPr spc="-85" dirty="0"/>
              <a:t> </a:t>
            </a:r>
            <a:r>
              <a:rPr spc="65" dirty="0"/>
              <a:t>Normal</a:t>
            </a:r>
            <a:r>
              <a:rPr spc="-85" dirty="0"/>
              <a:t> </a:t>
            </a:r>
            <a:r>
              <a:rPr spc="-30" dirty="0"/>
              <a:t>Vectors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60400" y="1943100"/>
            <a:ext cx="6109335" cy="48234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140"/>
              </a:spcBef>
            </a:pPr>
            <a:r>
              <a:rPr sz="3400" dirty="0">
                <a:latin typeface="Arial"/>
                <a:cs typeface="Arial"/>
              </a:rPr>
              <a:t>Best</a:t>
            </a:r>
            <a:r>
              <a:rPr sz="3400" spc="-7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110" dirty="0">
                <a:latin typeface="Arial"/>
                <a:cs typeface="Arial"/>
              </a:rPr>
              <a:t>get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vertex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normals</a:t>
            </a:r>
            <a:r>
              <a:rPr sz="3400" spc="-65" dirty="0">
                <a:latin typeface="Arial"/>
                <a:cs typeface="Arial"/>
              </a:rPr>
              <a:t> </a:t>
            </a:r>
            <a:r>
              <a:rPr sz="3400" spc="-20" dirty="0">
                <a:latin typeface="Arial"/>
                <a:cs typeface="Arial"/>
              </a:rPr>
              <a:t>from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2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underlying</a:t>
            </a:r>
            <a:r>
              <a:rPr sz="3400" spc="229" dirty="0">
                <a:latin typeface="Arial"/>
                <a:cs typeface="Arial"/>
              </a:rPr>
              <a:t> </a:t>
            </a:r>
            <a:r>
              <a:rPr sz="3400" spc="40" dirty="0">
                <a:latin typeface="Arial"/>
                <a:cs typeface="Arial"/>
              </a:rPr>
              <a:t>geometry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66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e.g.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consider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sphere</a:t>
            </a:r>
            <a:endParaRPr sz="3400">
              <a:latin typeface="Arial"/>
              <a:cs typeface="Arial"/>
            </a:endParaRPr>
          </a:p>
          <a:p>
            <a:pPr marL="12700" marR="292100">
              <a:lnSpc>
                <a:spcPct val="102899"/>
              </a:lnSpc>
              <a:spcBef>
                <a:spcPts val="5200"/>
              </a:spcBef>
            </a:pPr>
            <a:r>
              <a:rPr sz="3400" dirty="0">
                <a:latin typeface="Arial"/>
                <a:cs typeface="Arial"/>
              </a:rPr>
              <a:t>Otherwise have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dirty="0">
                <a:latin typeface="Arial"/>
                <a:cs typeface="Arial"/>
              </a:rPr>
              <a:t> infer </a:t>
            </a:r>
            <a:r>
              <a:rPr sz="3400" spc="-10" dirty="0">
                <a:latin typeface="Arial"/>
                <a:cs typeface="Arial"/>
              </a:rPr>
              <a:t>vertex </a:t>
            </a:r>
            <a:r>
              <a:rPr sz="3400" dirty="0">
                <a:latin typeface="Arial"/>
                <a:cs typeface="Arial"/>
              </a:rPr>
              <a:t>normals</a:t>
            </a:r>
            <a:r>
              <a:rPr sz="3400" spc="1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from</a:t>
            </a:r>
            <a:r>
              <a:rPr sz="3400" spc="1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triangle</a:t>
            </a:r>
            <a:r>
              <a:rPr sz="3400" spc="1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faces</a:t>
            </a:r>
            <a:endParaRPr sz="3400">
              <a:latin typeface="Arial"/>
              <a:cs typeface="Arial"/>
            </a:endParaRPr>
          </a:p>
          <a:p>
            <a:pPr marL="825500" marR="149860" indent="-431800">
              <a:lnSpc>
                <a:spcPct val="100499"/>
              </a:lnSpc>
              <a:spcBef>
                <a:spcPts val="1800"/>
              </a:spcBef>
              <a:buSzPct val="125000"/>
              <a:buFont typeface="Arial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Simple</a:t>
            </a:r>
            <a:r>
              <a:rPr sz="3400" spc="-15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scheme:</a:t>
            </a:r>
            <a:r>
              <a:rPr sz="3400" spc="-14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average </a:t>
            </a:r>
            <a:r>
              <a:rPr sz="3400" b="1" spc="-80" dirty="0">
                <a:latin typeface="Arial"/>
                <a:cs typeface="Arial"/>
              </a:rPr>
              <a:t>surrounding</a:t>
            </a:r>
            <a:r>
              <a:rPr sz="3400" b="1" spc="-10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face</a:t>
            </a:r>
            <a:r>
              <a:rPr sz="3400" b="1" spc="-100" dirty="0">
                <a:latin typeface="Arial"/>
                <a:cs typeface="Arial"/>
              </a:rPr>
              <a:t> </a:t>
            </a:r>
            <a:r>
              <a:rPr sz="3400" b="1" spc="-85" dirty="0">
                <a:latin typeface="Arial"/>
                <a:cs typeface="Arial"/>
              </a:rPr>
              <a:t>normals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6794" y="7282894"/>
            <a:ext cx="3009473" cy="1173227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700" y="685800"/>
            <a:ext cx="58604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50" dirty="0"/>
              <a:t>Last</a:t>
            </a:r>
            <a:r>
              <a:rPr sz="8000" dirty="0"/>
              <a:t> </a:t>
            </a:r>
            <a:r>
              <a:rPr sz="8000" spc="120" dirty="0"/>
              <a:t>Lecture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77900" y="2937140"/>
            <a:ext cx="5662295" cy="12680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570"/>
              </a:spcBef>
              <a:buSzPct val="145312"/>
              <a:buChar char="•"/>
              <a:tabLst>
                <a:tab pos="469900" algn="l"/>
              </a:tabLst>
            </a:pPr>
            <a:r>
              <a:rPr sz="3200" dirty="0">
                <a:latin typeface="Arial"/>
                <a:cs typeface="Arial"/>
              </a:rPr>
              <a:t>Shading </a:t>
            </a:r>
            <a:r>
              <a:rPr sz="3200" spc="-5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  <a:tabLst>
                <a:tab pos="913765" algn="l"/>
              </a:tabLst>
            </a:pPr>
            <a:r>
              <a:rPr sz="6075" spc="142" baseline="-6858" dirty="0">
                <a:latin typeface="Arial"/>
                <a:cs typeface="Arial"/>
              </a:rPr>
              <a:t>-</a:t>
            </a:r>
            <a:r>
              <a:rPr sz="6075" baseline="-6858" dirty="0">
                <a:latin typeface="Arial"/>
                <a:cs typeface="Arial"/>
              </a:rPr>
              <a:t>	</a:t>
            </a:r>
            <a:r>
              <a:rPr sz="2800" spc="-45" dirty="0">
                <a:latin typeface="Arial"/>
                <a:cs typeface="Arial"/>
              </a:rPr>
              <a:t>Blinn-</a:t>
            </a:r>
            <a:r>
              <a:rPr sz="2800" spc="-20" dirty="0">
                <a:latin typeface="Arial"/>
                <a:cs typeface="Arial"/>
              </a:rPr>
              <a:t>Phong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reflectance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4243323"/>
            <a:ext cx="216535" cy="2006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solidFill>
                  <a:srgbClr val="A9A9A9"/>
                </a:solidFill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solidFill>
                  <a:srgbClr val="A9A9A9"/>
                </a:solidFill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4100" y="4147820"/>
            <a:ext cx="1376045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4800"/>
              </a:lnSpc>
              <a:spcBef>
                <a:spcPts val="95"/>
              </a:spcBef>
            </a:pPr>
            <a:r>
              <a:rPr sz="2800" spc="-10" dirty="0">
                <a:latin typeface="Arial"/>
                <a:cs typeface="Arial"/>
              </a:rPr>
              <a:t>Diffuse </a:t>
            </a:r>
            <a:r>
              <a:rPr sz="2800" spc="-65" dirty="0">
                <a:solidFill>
                  <a:srgbClr val="A9A9A9"/>
                </a:solidFill>
                <a:latin typeface="Arial"/>
                <a:cs typeface="Arial"/>
              </a:rPr>
              <a:t>Specular </a:t>
            </a:r>
            <a:r>
              <a:rPr sz="2800" spc="-10" dirty="0">
                <a:solidFill>
                  <a:srgbClr val="A9A9A9"/>
                </a:solidFill>
                <a:latin typeface="Arial"/>
                <a:cs typeface="Arial"/>
              </a:rPr>
              <a:t>Ambient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6266179"/>
            <a:ext cx="216535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9600" y="6362700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At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specific</a:t>
            </a:r>
            <a:r>
              <a:rPr sz="2800" b="1" spc="-7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shading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point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03916" y="4780169"/>
            <a:ext cx="2077720" cy="3105150"/>
            <a:chOff x="8703916" y="4780169"/>
            <a:chExt cx="2077720" cy="3105150"/>
          </a:xfrm>
        </p:grpSpPr>
        <p:sp>
          <p:nvSpPr>
            <p:cNvPr id="9" name="object 9"/>
            <p:cNvSpPr/>
            <p:nvPr/>
          </p:nvSpPr>
          <p:spPr>
            <a:xfrm>
              <a:off x="8703922" y="6003761"/>
              <a:ext cx="1882775" cy="1881505"/>
            </a:xfrm>
            <a:custGeom>
              <a:avLst/>
              <a:gdLst/>
              <a:ahLst/>
              <a:cxnLst/>
              <a:rect l="l" t="t" r="r" b="b"/>
              <a:pathLst>
                <a:path w="1882775" h="1881504">
                  <a:moveTo>
                    <a:pt x="1882460" y="0"/>
                  </a:moveTo>
                  <a:lnTo>
                    <a:pt x="0" y="0"/>
                  </a:lnTo>
                  <a:lnTo>
                    <a:pt x="36" y="1881367"/>
                  </a:lnTo>
                  <a:lnTo>
                    <a:pt x="1882479" y="1881313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03916" y="5990180"/>
              <a:ext cx="1882775" cy="27305"/>
            </a:xfrm>
            <a:custGeom>
              <a:avLst/>
              <a:gdLst/>
              <a:ahLst/>
              <a:cxnLst/>
              <a:rect l="l" t="t" r="r" b="b"/>
              <a:pathLst>
                <a:path w="1882775" h="27304">
                  <a:moveTo>
                    <a:pt x="1882460" y="0"/>
                  </a:moveTo>
                  <a:lnTo>
                    <a:pt x="0" y="0"/>
                  </a:lnTo>
                  <a:lnTo>
                    <a:pt x="0" y="27148"/>
                  </a:lnTo>
                  <a:lnTo>
                    <a:pt x="1882460" y="27148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45151" y="5089794"/>
              <a:ext cx="1001394" cy="914400"/>
            </a:xfrm>
            <a:custGeom>
              <a:avLst/>
              <a:gdLst/>
              <a:ahLst/>
              <a:cxnLst/>
              <a:rect l="l" t="t" r="r" b="b"/>
              <a:pathLst>
                <a:path w="1001395" h="914400">
                  <a:moveTo>
                    <a:pt x="1001392" y="0"/>
                  </a:moveTo>
                  <a:lnTo>
                    <a:pt x="0" y="91395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39039" y="5083112"/>
              <a:ext cx="1014094" cy="927735"/>
            </a:xfrm>
            <a:custGeom>
              <a:avLst/>
              <a:gdLst/>
              <a:ahLst/>
              <a:cxnLst/>
              <a:rect l="l" t="t" r="r" b="b"/>
              <a:pathLst>
                <a:path w="1014095" h="927735">
                  <a:moveTo>
                    <a:pt x="1001392" y="0"/>
                  </a:moveTo>
                  <a:lnTo>
                    <a:pt x="0" y="913960"/>
                  </a:lnTo>
                  <a:lnTo>
                    <a:pt x="12230" y="927318"/>
                  </a:lnTo>
                  <a:lnTo>
                    <a:pt x="1013604" y="13357"/>
                  </a:lnTo>
                  <a:lnTo>
                    <a:pt x="1001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8041" y="4966688"/>
              <a:ext cx="233366" cy="2217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23826" y="4925432"/>
              <a:ext cx="821690" cy="1078865"/>
            </a:xfrm>
            <a:custGeom>
              <a:avLst/>
              <a:gdLst/>
              <a:ahLst/>
              <a:cxnLst/>
              <a:rect l="l" t="t" r="r" b="b"/>
              <a:pathLst>
                <a:path w="821690" h="1078864">
                  <a:moveTo>
                    <a:pt x="0" y="0"/>
                  </a:moveTo>
                  <a:lnTo>
                    <a:pt x="821331" y="107832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16615" y="4919962"/>
              <a:ext cx="836294" cy="1089660"/>
            </a:xfrm>
            <a:custGeom>
              <a:avLst/>
              <a:gdLst/>
              <a:ahLst/>
              <a:cxnLst/>
              <a:rect l="l" t="t" r="r" b="b"/>
              <a:pathLst>
                <a:path w="836295" h="1089660">
                  <a:moveTo>
                    <a:pt x="14423" y="0"/>
                  </a:moveTo>
                  <a:lnTo>
                    <a:pt x="0" y="10949"/>
                  </a:lnTo>
                  <a:lnTo>
                    <a:pt x="821331" y="1089270"/>
                  </a:lnTo>
                  <a:lnTo>
                    <a:pt x="835753" y="1078320"/>
                  </a:lnTo>
                  <a:lnTo>
                    <a:pt x="14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3200" y="4780169"/>
              <a:ext cx="209396" cy="24209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0897166" y="3672254"/>
            <a:ext cx="1301750" cy="1189355"/>
            <a:chOff x="10897166" y="3672254"/>
            <a:chExt cx="1301750" cy="1189355"/>
          </a:xfrm>
        </p:grpSpPr>
        <p:sp>
          <p:nvSpPr>
            <p:cNvPr id="18" name="object 18"/>
            <p:cNvSpPr/>
            <p:nvPr/>
          </p:nvSpPr>
          <p:spPr>
            <a:xfrm>
              <a:off x="10897166" y="3979920"/>
              <a:ext cx="965200" cy="882015"/>
            </a:xfrm>
            <a:custGeom>
              <a:avLst/>
              <a:gdLst/>
              <a:ahLst/>
              <a:cxnLst/>
              <a:rect l="l" t="t" r="r" b="b"/>
              <a:pathLst>
                <a:path w="965200" h="882014">
                  <a:moveTo>
                    <a:pt x="958668" y="0"/>
                  </a:moveTo>
                  <a:lnTo>
                    <a:pt x="0" y="874974"/>
                  </a:lnTo>
                  <a:lnTo>
                    <a:pt x="6106" y="881653"/>
                  </a:lnTo>
                  <a:lnTo>
                    <a:pt x="964774" y="6678"/>
                  </a:lnTo>
                  <a:lnTo>
                    <a:pt x="958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4392" y="3781310"/>
              <a:ext cx="106806" cy="11516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838432" y="3672254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20">
                  <a:moveTo>
                    <a:pt x="351360" y="27674"/>
                  </a:moveTo>
                  <a:lnTo>
                    <a:pt x="330917" y="27674"/>
                  </a:lnTo>
                  <a:lnTo>
                    <a:pt x="176383" y="323127"/>
                  </a:lnTo>
                  <a:lnTo>
                    <a:pt x="214156" y="345900"/>
                  </a:lnTo>
                  <a:lnTo>
                    <a:pt x="224760" y="350004"/>
                  </a:lnTo>
                  <a:lnTo>
                    <a:pt x="231047" y="333027"/>
                  </a:lnTo>
                  <a:lnTo>
                    <a:pt x="220959" y="329123"/>
                  </a:lnTo>
                  <a:lnTo>
                    <a:pt x="216748" y="327343"/>
                  </a:lnTo>
                  <a:lnTo>
                    <a:pt x="194610" y="327343"/>
                  </a:lnTo>
                  <a:lnTo>
                    <a:pt x="187310" y="323524"/>
                  </a:lnTo>
                  <a:lnTo>
                    <a:pt x="187164" y="323524"/>
                  </a:lnTo>
                  <a:lnTo>
                    <a:pt x="186584" y="323145"/>
                  </a:lnTo>
                  <a:lnTo>
                    <a:pt x="190814" y="316516"/>
                  </a:lnTo>
                  <a:lnTo>
                    <a:pt x="191349" y="315489"/>
                  </a:lnTo>
                  <a:lnTo>
                    <a:pt x="200811" y="315489"/>
                  </a:lnTo>
                  <a:lnTo>
                    <a:pt x="351360" y="27674"/>
                  </a:lnTo>
                  <a:close/>
                </a:path>
                <a:path w="360679" h="350520">
                  <a:moveTo>
                    <a:pt x="191696" y="315662"/>
                  </a:moveTo>
                  <a:lnTo>
                    <a:pt x="192039" y="315887"/>
                  </a:lnTo>
                  <a:lnTo>
                    <a:pt x="187418" y="323127"/>
                  </a:lnTo>
                  <a:lnTo>
                    <a:pt x="187310" y="323524"/>
                  </a:lnTo>
                  <a:lnTo>
                    <a:pt x="194610" y="327343"/>
                  </a:lnTo>
                  <a:lnTo>
                    <a:pt x="198851" y="319236"/>
                  </a:lnTo>
                  <a:lnTo>
                    <a:pt x="191696" y="315662"/>
                  </a:lnTo>
                  <a:close/>
                </a:path>
                <a:path w="360679" h="350520">
                  <a:moveTo>
                    <a:pt x="198851" y="319236"/>
                  </a:moveTo>
                  <a:lnTo>
                    <a:pt x="194610" y="327343"/>
                  </a:lnTo>
                  <a:lnTo>
                    <a:pt x="216748" y="327343"/>
                  </a:lnTo>
                  <a:lnTo>
                    <a:pt x="210975" y="324903"/>
                  </a:lnTo>
                  <a:lnTo>
                    <a:pt x="201102" y="320360"/>
                  </a:lnTo>
                  <a:lnTo>
                    <a:pt x="198851" y="319236"/>
                  </a:lnTo>
                  <a:close/>
                </a:path>
                <a:path w="360679" h="350520">
                  <a:moveTo>
                    <a:pt x="187201" y="323467"/>
                  </a:moveTo>
                  <a:close/>
                </a:path>
                <a:path w="360679" h="350520">
                  <a:moveTo>
                    <a:pt x="191441" y="315535"/>
                  </a:moveTo>
                  <a:lnTo>
                    <a:pt x="190814" y="316516"/>
                  </a:lnTo>
                  <a:lnTo>
                    <a:pt x="187201" y="323467"/>
                  </a:lnTo>
                  <a:lnTo>
                    <a:pt x="192039" y="315887"/>
                  </a:lnTo>
                  <a:lnTo>
                    <a:pt x="191696" y="315662"/>
                  </a:lnTo>
                  <a:lnTo>
                    <a:pt x="191441" y="315535"/>
                  </a:lnTo>
                  <a:close/>
                </a:path>
                <a:path w="360679" h="350520">
                  <a:moveTo>
                    <a:pt x="190814" y="316516"/>
                  </a:moveTo>
                  <a:lnTo>
                    <a:pt x="186584" y="323145"/>
                  </a:lnTo>
                  <a:lnTo>
                    <a:pt x="187196" y="323465"/>
                  </a:lnTo>
                  <a:lnTo>
                    <a:pt x="190814" y="316516"/>
                  </a:lnTo>
                  <a:close/>
                </a:path>
                <a:path w="360679" h="350520">
                  <a:moveTo>
                    <a:pt x="200802" y="315507"/>
                  </a:moveTo>
                  <a:lnTo>
                    <a:pt x="191458" y="315507"/>
                  </a:lnTo>
                  <a:lnTo>
                    <a:pt x="191696" y="315662"/>
                  </a:lnTo>
                  <a:lnTo>
                    <a:pt x="198851" y="319236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91349" y="315489"/>
                  </a:moveTo>
                  <a:lnTo>
                    <a:pt x="190814" y="316516"/>
                  </a:lnTo>
                  <a:lnTo>
                    <a:pt x="191359" y="315662"/>
                  </a:lnTo>
                  <a:lnTo>
                    <a:pt x="191349" y="315489"/>
                  </a:lnTo>
                  <a:close/>
                </a:path>
                <a:path w="360679" h="350520">
                  <a:moveTo>
                    <a:pt x="191458" y="315507"/>
                  </a:moveTo>
                  <a:lnTo>
                    <a:pt x="191696" y="315662"/>
                  </a:lnTo>
                  <a:lnTo>
                    <a:pt x="191458" y="315507"/>
                  </a:lnTo>
                  <a:close/>
                </a:path>
                <a:path w="360679" h="350520">
                  <a:moveTo>
                    <a:pt x="200811" y="315489"/>
                  </a:moveTo>
                  <a:lnTo>
                    <a:pt x="191349" y="315489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7485" y="99509"/>
                  </a:moveTo>
                  <a:lnTo>
                    <a:pt x="0" y="104233"/>
                  </a:lnTo>
                  <a:lnTo>
                    <a:pt x="3133" y="115169"/>
                  </a:lnTo>
                  <a:lnTo>
                    <a:pt x="6613" y="126034"/>
                  </a:lnTo>
                  <a:lnTo>
                    <a:pt x="22467" y="154802"/>
                  </a:lnTo>
                  <a:lnTo>
                    <a:pt x="47057" y="144668"/>
                  </a:lnTo>
                  <a:lnTo>
                    <a:pt x="23337" y="144668"/>
                  </a:lnTo>
                  <a:lnTo>
                    <a:pt x="23091" y="144070"/>
                  </a:lnTo>
                  <a:lnTo>
                    <a:pt x="19894" y="136306"/>
                  </a:lnTo>
                  <a:lnTo>
                    <a:pt x="28341" y="132824"/>
                  </a:lnTo>
                  <a:lnTo>
                    <a:pt x="27424" y="130483"/>
                  </a:lnTo>
                  <a:lnTo>
                    <a:pt x="23783" y="120240"/>
                  </a:lnTo>
                  <a:lnTo>
                    <a:pt x="20472" y="109913"/>
                  </a:lnTo>
                  <a:lnTo>
                    <a:pt x="17485" y="99509"/>
                  </a:lnTo>
                  <a:close/>
                </a:path>
                <a:path w="360679" h="350520">
                  <a:moveTo>
                    <a:pt x="29473" y="141423"/>
                  </a:moveTo>
                  <a:lnTo>
                    <a:pt x="23094" y="144043"/>
                  </a:lnTo>
                  <a:lnTo>
                    <a:pt x="23337" y="144668"/>
                  </a:lnTo>
                  <a:lnTo>
                    <a:pt x="29473" y="141423"/>
                  </a:lnTo>
                  <a:close/>
                </a:path>
                <a:path w="360679" h="350520">
                  <a:moveTo>
                    <a:pt x="350539" y="0"/>
                  </a:moveTo>
                  <a:lnTo>
                    <a:pt x="28341" y="132824"/>
                  </a:lnTo>
                  <a:lnTo>
                    <a:pt x="31243" y="140235"/>
                  </a:lnTo>
                  <a:lnTo>
                    <a:pt x="31346" y="140432"/>
                  </a:lnTo>
                  <a:lnTo>
                    <a:pt x="31399" y="140632"/>
                  </a:lnTo>
                  <a:lnTo>
                    <a:pt x="29473" y="141423"/>
                  </a:lnTo>
                  <a:lnTo>
                    <a:pt x="23337" y="144668"/>
                  </a:lnTo>
                  <a:lnTo>
                    <a:pt x="47057" y="144668"/>
                  </a:lnTo>
                  <a:lnTo>
                    <a:pt x="330917" y="27674"/>
                  </a:lnTo>
                  <a:lnTo>
                    <a:pt x="351360" y="27674"/>
                  </a:lnTo>
                  <a:lnTo>
                    <a:pt x="360269" y="10642"/>
                  </a:lnTo>
                  <a:lnTo>
                    <a:pt x="359744" y="6516"/>
                  </a:lnTo>
                  <a:lnTo>
                    <a:pt x="354615" y="923"/>
                  </a:lnTo>
                  <a:lnTo>
                    <a:pt x="350539" y="0"/>
                  </a:lnTo>
                  <a:close/>
                </a:path>
                <a:path w="360679" h="350520">
                  <a:moveTo>
                    <a:pt x="23082" y="144048"/>
                  </a:moveTo>
                  <a:close/>
                </a:path>
                <a:path w="360679" h="350520">
                  <a:moveTo>
                    <a:pt x="31037" y="139835"/>
                  </a:moveTo>
                  <a:lnTo>
                    <a:pt x="23082" y="144048"/>
                  </a:lnTo>
                  <a:lnTo>
                    <a:pt x="29473" y="141423"/>
                  </a:lnTo>
                  <a:lnTo>
                    <a:pt x="31325" y="140443"/>
                  </a:lnTo>
                  <a:lnTo>
                    <a:pt x="31243" y="140235"/>
                  </a:lnTo>
                  <a:lnTo>
                    <a:pt x="31037" y="139835"/>
                  </a:lnTo>
                  <a:close/>
                </a:path>
                <a:path w="360679" h="350520">
                  <a:moveTo>
                    <a:pt x="28341" y="132824"/>
                  </a:moveTo>
                  <a:lnTo>
                    <a:pt x="19894" y="136306"/>
                  </a:lnTo>
                  <a:lnTo>
                    <a:pt x="23080" y="144043"/>
                  </a:lnTo>
                  <a:lnTo>
                    <a:pt x="31037" y="139835"/>
                  </a:lnTo>
                  <a:lnTo>
                    <a:pt x="28341" y="132824"/>
                  </a:lnTo>
                  <a:close/>
                </a:path>
                <a:path w="360679" h="350520">
                  <a:moveTo>
                    <a:pt x="31325" y="140443"/>
                  </a:moveTo>
                  <a:lnTo>
                    <a:pt x="29473" y="141423"/>
                  </a:lnTo>
                  <a:lnTo>
                    <a:pt x="31399" y="140632"/>
                  </a:lnTo>
                  <a:lnTo>
                    <a:pt x="31325" y="140443"/>
                  </a:lnTo>
                  <a:close/>
                </a:path>
                <a:path w="360679" h="350520">
                  <a:moveTo>
                    <a:pt x="31087" y="139835"/>
                  </a:moveTo>
                  <a:lnTo>
                    <a:pt x="31243" y="140235"/>
                  </a:lnTo>
                  <a:lnTo>
                    <a:pt x="31087" y="139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828056" y="4679913"/>
            <a:ext cx="259715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75" b="1" spc="-2122" baseline="-17543" dirty="0">
                <a:latin typeface="Times New Roman"/>
                <a:cs typeface="Times New Roman"/>
              </a:rPr>
              <a:t>v</a:t>
            </a:r>
            <a:r>
              <a:rPr sz="2400" b="1" spc="-25" dirty="0">
                <a:latin typeface="Kepler Std Light Ext"/>
                <a:cs typeface="Kepler Std Light Ext"/>
              </a:rPr>
              <a:t>^</a:t>
            </a:r>
            <a:endParaRPr sz="2400">
              <a:latin typeface="Kepler Std Light Ext"/>
              <a:cs typeface="Kepler Std Light Ex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61858" y="3095522"/>
            <a:ext cx="1257935" cy="1559560"/>
            <a:chOff x="7361858" y="3095522"/>
            <a:chExt cx="1257935" cy="1559560"/>
          </a:xfrm>
        </p:grpSpPr>
        <p:sp>
          <p:nvSpPr>
            <p:cNvPr id="23" name="object 23"/>
            <p:cNvSpPr/>
            <p:nvPr/>
          </p:nvSpPr>
          <p:spPr>
            <a:xfrm>
              <a:off x="7361847" y="3095523"/>
              <a:ext cx="1257935" cy="1559560"/>
            </a:xfrm>
            <a:custGeom>
              <a:avLst/>
              <a:gdLst/>
              <a:ahLst/>
              <a:cxnLst/>
              <a:rect l="l" t="t" r="r" b="b"/>
              <a:pathLst>
                <a:path w="1257934" h="1559560">
                  <a:moveTo>
                    <a:pt x="227228" y="377329"/>
                  </a:moveTo>
                  <a:lnTo>
                    <a:pt x="220002" y="360730"/>
                  </a:lnTo>
                  <a:lnTo>
                    <a:pt x="22047" y="446684"/>
                  </a:lnTo>
                  <a:lnTo>
                    <a:pt x="29273" y="463283"/>
                  </a:lnTo>
                  <a:lnTo>
                    <a:pt x="227228" y="377329"/>
                  </a:lnTo>
                  <a:close/>
                </a:path>
                <a:path w="1257934" h="1559560">
                  <a:moveTo>
                    <a:pt x="239229" y="267957"/>
                  </a:moveTo>
                  <a:lnTo>
                    <a:pt x="9639" y="123977"/>
                  </a:lnTo>
                  <a:lnTo>
                    <a:pt x="0" y="139306"/>
                  </a:lnTo>
                  <a:lnTo>
                    <a:pt x="229590" y="283286"/>
                  </a:lnTo>
                  <a:lnTo>
                    <a:pt x="239229" y="267957"/>
                  </a:lnTo>
                  <a:close/>
                </a:path>
                <a:path w="1257934" h="1559560">
                  <a:moveTo>
                    <a:pt x="277761" y="433222"/>
                  </a:moveTo>
                  <a:lnTo>
                    <a:pt x="261429" y="425424"/>
                  </a:lnTo>
                  <a:lnTo>
                    <a:pt x="195834" y="562749"/>
                  </a:lnTo>
                  <a:lnTo>
                    <a:pt x="212178" y="570547"/>
                  </a:lnTo>
                  <a:lnTo>
                    <a:pt x="277761" y="433222"/>
                  </a:lnTo>
                  <a:close/>
                </a:path>
                <a:path w="1257934" h="1559560">
                  <a:moveTo>
                    <a:pt x="308559" y="225615"/>
                  </a:moveTo>
                  <a:lnTo>
                    <a:pt x="277507" y="55499"/>
                  </a:lnTo>
                  <a:lnTo>
                    <a:pt x="259676" y="58750"/>
                  </a:lnTo>
                  <a:lnTo>
                    <a:pt x="290728" y="228854"/>
                  </a:lnTo>
                  <a:lnTo>
                    <a:pt x="308559" y="225615"/>
                  </a:lnTo>
                  <a:close/>
                </a:path>
                <a:path w="1257934" h="1559560">
                  <a:moveTo>
                    <a:pt x="408305" y="678307"/>
                  </a:moveTo>
                  <a:lnTo>
                    <a:pt x="349110" y="422097"/>
                  </a:lnTo>
                  <a:lnTo>
                    <a:pt x="331457" y="426173"/>
                  </a:lnTo>
                  <a:lnTo>
                    <a:pt x="390652" y="682383"/>
                  </a:lnTo>
                  <a:lnTo>
                    <a:pt x="408305" y="678307"/>
                  </a:lnTo>
                  <a:close/>
                </a:path>
                <a:path w="1257934" h="1559560">
                  <a:moveTo>
                    <a:pt x="457428" y="6769"/>
                  </a:moveTo>
                  <a:lnTo>
                    <a:pt x="440639" y="0"/>
                  </a:lnTo>
                  <a:lnTo>
                    <a:pt x="354241" y="214007"/>
                  </a:lnTo>
                  <a:lnTo>
                    <a:pt x="371055" y="220776"/>
                  </a:lnTo>
                  <a:lnTo>
                    <a:pt x="457428" y="6769"/>
                  </a:lnTo>
                  <a:close/>
                </a:path>
                <a:path w="1257934" h="1559560">
                  <a:moveTo>
                    <a:pt x="580186" y="251320"/>
                  </a:moveTo>
                  <a:lnTo>
                    <a:pt x="574522" y="234137"/>
                  </a:lnTo>
                  <a:lnTo>
                    <a:pt x="391629" y="294297"/>
                  </a:lnTo>
                  <a:lnTo>
                    <a:pt x="397294" y="311492"/>
                  </a:lnTo>
                  <a:lnTo>
                    <a:pt x="580186" y="251320"/>
                  </a:lnTo>
                  <a:close/>
                </a:path>
                <a:path w="1257934" h="1559560">
                  <a:moveTo>
                    <a:pt x="647166" y="464337"/>
                  </a:moveTo>
                  <a:lnTo>
                    <a:pt x="406425" y="357441"/>
                  </a:lnTo>
                  <a:lnTo>
                    <a:pt x="399072" y="373989"/>
                  </a:lnTo>
                  <a:lnTo>
                    <a:pt x="639813" y="480885"/>
                  </a:lnTo>
                  <a:lnTo>
                    <a:pt x="647166" y="464337"/>
                  </a:lnTo>
                  <a:close/>
                </a:path>
                <a:path w="1257934" h="1559560">
                  <a:moveTo>
                    <a:pt x="1257477" y="1553959"/>
                  </a:moveTo>
                  <a:lnTo>
                    <a:pt x="471182" y="521614"/>
                  </a:lnTo>
                  <a:lnTo>
                    <a:pt x="463969" y="527100"/>
                  </a:lnTo>
                  <a:lnTo>
                    <a:pt x="1250264" y="1559445"/>
                  </a:lnTo>
                  <a:lnTo>
                    <a:pt x="1257477" y="155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644" y="3387364"/>
              <a:ext cx="72473" cy="7239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787945" y="4326112"/>
            <a:ext cx="126364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l</a:t>
            </a:r>
            <a:endParaRPr sz="285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203899" y="4466292"/>
            <a:ext cx="516890" cy="1537970"/>
            <a:chOff x="9203899" y="4466292"/>
            <a:chExt cx="516890" cy="1537970"/>
          </a:xfrm>
        </p:grpSpPr>
        <p:sp>
          <p:nvSpPr>
            <p:cNvPr id="27" name="object 27"/>
            <p:cNvSpPr/>
            <p:nvPr/>
          </p:nvSpPr>
          <p:spPr>
            <a:xfrm>
              <a:off x="9645158" y="4648782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89">
                  <a:moveTo>
                    <a:pt x="0" y="0"/>
                  </a:moveTo>
                  <a:lnTo>
                    <a:pt x="0" y="135496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36098" y="4648782"/>
              <a:ext cx="18415" cy="1355090"/>
            </a:xfrm>
            <a:custGeom>
              <a:avLst/>
              <a:gdLst/>
              <a:ahLst/>
              <a:cxnLst/>
              <a:rect l="l" t="t" r="r" b="b"/>
              <a:pathLst>
                <a:path w="18415" h="1355089">
                  <a:moveTo>
                    <a:pt x="18119" y="0"/>
                  </a:moveTo>
                  <a:lnTo>
                    <a:pt x="0" y="0"/>
                  </a:lnTo>
                  <a:lnTo>
                    <a:pt x="0" y="1354968"/>
                  </a:lnTo>
                  <a:lnTo>
                    <a:pt x="18119" y="1354968"/>
                  </a:lnTo>
                  <a:lnTo>
                    <a:pt x="181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9785" y="4466292"/>
              <a:ext cx="150764" cy="2481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203899" y="5275912"/>
              <a:ext cx="441325" cy="163195"/>
            </a:xfrm>
            <a:custGeom>
              <a:avLst/>
              <a:gdLst/>
              <a:ahLst/>
              <a:cxnLst/>
              <a:rect l="l" t="t" r="r" b="b"/>
              <a:pathLst>
                <a:path w="441325" h="163195">
                  <a:moveTo>
                    <a:pt x="441258" y="0"/>
                  </a:moveTo>
                  <a:lnTo>
                    <a:pt x="386485" y="2025"/>
                  </a:lnTo>
                  <a:lnTo>
                    <a:pt x="332808" y="8008"/>
                  </a:lnTo>
                  <a:lnTo>
                    <a:pt x="280374" y="17802"/>
                  </a:lnTo>
                  <a:lnTo>
                    <a:pt x="229327" y="31265"/>
                  </a:lnTo>
                  <a:lnTo>
                    <a:pt x="179814" y="48253"/>
                  </a:lnTo>
                  <a:lnTo>
                    <a:pt x="131979" y="68621"/>
                  </a:lnTo>
                  <a:lnTo>
                    <a:pt x="85968" y="92228"/>
                  </a:lnTo>
                  <a:lnTo>
                    <a:pt x="41926" y="118927"/>
                  </a:lnTo>
                  <a:lnTo>
                    <a:pt x="0" y="148577"/>
                  </a:lnTo>
                  <a:lnTo>
                    <a:pt x="10979" y="162965"/>
                  </a:lnTo>
                  <a:lnTo>
                    <a:pt x="51871" y="134053"/>
                  </a:lnTo>
                  <a:lnTo>
                    <a:pt x="94817" y="108018"/>
                  </a:lnTo>
                  <a:lnTo>
                    <a:pt x="139677" y="85001"/>
                  </a:lnTo>
                  <a:lnTo>
                    <a:pt x="186313" y="65142"/>
                  </a:lnTo>
                  <a:lnTo>
                    <a:pt x="234586" y="48579"/>
                  </a:lnTo>
                  <a:lnTo>
                    <a:pt x="284356" y="35454"/>
                  </a:lnTo>
                  <a:lnTo>
                    <a:pt x="335484" y="25905"/>
                  </a:lnTo>
                  <a:lnTo>
                    <a:pt x="387831" y="20073"/>
                  </a:lnTo>
                  <a:lnTo>
                    <a:pt x="441258" y="18098"/>
                  </a:lnTo>
                  <a:lnTo>
                    <a:pt x="4412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256796" y="4942843"/>
            <a:ext cx="18224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i="1" spc="30" dirty="0">
                <a:latin typeface="Symbol"/>
                <a:cs typeface="Symbol"/>
              </a:rPr>
              <a:t>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2" name="object 32"/>
          <p:cNvSpPr txBox="1"/>
          <p:nvPr/>
        </p:nvSpPr>
        <p:spPr>
          <a:xfrm>
            <a:off x="8737600" y="4165600"/>
            <a:ext cx="20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Kepler Std Light Ext"/>
                <a:cs typeface="Kepler Std Light Ext"/>
              </a:rPr>
              <a:t>^</a:t>
            </a:r>
            <a:endParaRPr sz="2400">
              <a:latin typeface="Kepler Std Light Ext"/>
              <a:cs typeface="Kepler Std Light Ex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15500" y="4095713"/>
            <a:ext cx="282575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1390" dirty="0">
                <a:latin typeface="Kepler Std Light Ext"/>
                <a:cs typeface="Kepler Std Light Ext"/>
              </a:rPr>
              <a:t>^</a:t>
            </a:r>
            <a:r>
              <a:rPr sz="4275" b="1" spc="-37" baseline="-21442" dirty="0">
                <a:latin typeface="Times New Roman"/>
                <a:cs typeface="Times New Roman"/>
              </a:rPr>
              <a:t>n</a:t>
            </a:r>
            <a:endParaRPr sz="4275" baseline="-21442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Defining</a:t>
            </a:r>
            <a:r>
              <a:rPr spc="-85" dirty="0"/>
              <a:t> </a:t>
            </a:r>
            <a:r>
              <a:rPr spc="-210" dirty="0"/>
              <a:t>Per-</a:t>
            </a:r>
            <a:r>
              <a:rPr spc="-25" dirty="0"/>
              <a:t>Pixel</a:t>
            </a:r>
            <a:r>
              <a:rPr spc="-85" dirty="0"/>
              <a:t> </a:t>
            </a:r>
            <a:r>
              <a:rPr spc="65" dirty="0"/>
              <a:t>Normal</a:t>
            </a:r>
            <a:r>
              <a:rPr spc="-85" dirty="0"/>
              <a:t> </a:t>
            </a:r>
            <a:r>
              <a:rPr spc="-25" dirty="0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700" y="1625600"/>
            <a:ext cx="8340725" cy="10769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80"/>
              </a:spcBef>
            </a:pPr>
            <a:r>
              <a:rPr sz="3400" spc="-20" dirty="0">
                <a:solidFill>
                  <a:srgbClr val="EE220C"/>
                </a:solidFill>
                <a:latin typeface="Arial"/>
                <a:cs typeface="Arial"/>
              </a:rPr>
              <a:t>Barycentric</a:t>
            </a:r>
            <a:r>
              <a:rPr sz="3400" spc="8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EE220C"/>
                </a:solidFill>
                <a:latin typeface="Arial"/>
                <a:cs typeface="Arial"/>
              </a:rPr>
              <a:t>interpolation</a:t>
            </a:r>
            <a:r>
              <a:rPr sz="3400" spc="8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(introducing</a:t>
            </a:r>
            <a:r>
              <a:rPr sz="3400" spc="8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soon)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dirty="0">
                <a:latin typeface="Arial"/>
                <a:cs typeface="Arial"/>
              </a:rPr>
              <a:t> vertex </a:t>
            </a:r>
            <a:r>
              <a:rPr sz="3400" spc="-10" dirty="0">
                <a:latin typeface="Arial"/>
                <a:cs typeface="Arial"/>
              </a:rPr>
              <a:t>normals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97907" y="2982812"/>
            <a:ext cx="8009255" cy="4863465"/>
            <a:chOff x="2497907" y="2982812"/>
            <a:chExt cx="8009255" cy="4863465"/>
          </a:xfrm>
        </p:grpSpPr>
        <p:sp>
          <p:nvSpPr>
            <p:cNvPr id="5" name="object 5"/>
            <p:cNvSpPr/>
            <p:nvPr/>
          </p:nvSpPr>
          <p:spPr>
            <a:xfrm>
              <a:off x="2504257" y="5468200"/>
              <a:ext cx="4025265" cy="2371725"/>
            </a:xfrm>
            <a:custGeom>
              <a:avLst/>
              <a:gdLst/>
              <a:ahLst/>
              <a:cxnLst/>
              <a:rect l="l" t="t" r="r" b="b"/>
              <a:pathLst>
                <a:path w="4025265" h="2371725">
                  <a:moveTo>
                    <a:pt x="0" y="2371719"/>
                  </a:moveTo>
                  <a:lnTo>
                    <a:pt x="22106" y="2325265"/>
                  </a:lnTo>
                  <a:lnTo>
                    <a:pt x="44785" y="2279119"/>
                  </a:lnTo>
                  <a:lnTo>
                    <a:pt x="68033" y="2233286"/>
                  </a:lnTo>
                  <a:lnTo>
                    <a:pt x="91847" y="2187770"/>
                  </a:lnTo>
                  <a:lnTo>
                    <a:pt x="116224" y="2142578"/>
                  </a:lnTo>
                  <a:lnTo>
                    <a:pt x="141159" y="2097713"/>
                  </a:lnTo>
                  <a:lnTo>
                    <a:pt x="166649" y="2053182"/>
                  </a:lnTo>
                  <a:lnTo>
                    <a:pt x="192691" y="2008988"/>
                  </a:lnTo>
                  <a:lnTo>
                    <a:pt x="219281" y="1965138"/>
                  </a:lnTo>
                  <a:lnTo>
                    <a:pt x="246415" y="1921635"/>
                  </a:lnTo>
                  <a:lnTo>
                    <a:pt x="274090" y="1878485"/>
                  </a:lnTo>
                  <a:lnTo>
                    <a:pt x="302302" y="1835692"/>
                  </a:lnTo>
                  <a:lnTo>
                    <a:pt x="331048" y="1793263"/>
                  </a:lnTo>
                  <a:lnTo>
                    <a:pt x="360324" y="1751201"/>
                  </a:lnTo>
                  <a:lnTo>
                    <a:pt x="390127" y="1709512"/>
                  </a:lnTo>
                  <a:lnTo>
                    <a:pt x="420453" y="1668201"/>
                  </a:lnTo>
                  <a:lnTo>
                    <a:pt x="451299" y="1627272"/>
                  </a:lnTo>
                  <a:lnTo>
                    <a:pt x="482660" y="1586731"/>
                  </a:lnTo>
                  <a:lnTo>
                    <a:pt x="514534" y="1546583"/>
                  </a:lnTo>
                  <a:lnTo>
                    <a:pt x="546917" y="1506832"/>
                  </a:lnTo>
                  <a:lnTo>
                    <a:pt x="579805" y="1467484"/>
                  </a:lnTo>
                  <a:lnTo>
                    <a:pt x="613195" y="1428543"/>
                  </a:lnTo>
                  <a:lnTo>
                    <a:pt x="647083" y="1390015"/>
                  </a:lnTo>
                  <a:lnTo>
                    <a:pt x="681465" y="1351905"/>
                  </a:lnTo>
                  <a:lnTo>
                    <a:pt x="716339" y="1314217"/>
                  </a:lnTo>
                  <a:lnTo>
                    <a:pt x="751700" y="1276956"/>
                  </a:lnTo>
                  <a:lnTo>
                    <a:pt x="787545" y="1240128"/>
                  </a:lnTo>
                  <a:lnTo>
                    <a:pt x="823871" y="1203737"/>
                  </a:lnTo>
                  <a:lnTo>
                    <a:pt x="860673" y="1167789"/>
                  </a:lnTo>
                  <a:lnTo>
                    <a:pt x="897052" y="1133121"/>
                  </a:lnTo>
                  <a:lnTo>
                    <a:pt x="933799" y="1098937"/>
                  </a:lnTo>
                  <a:lnTo>
                    <a:pt x="970908" y="1065238"/>
                  </a:lnTo>
                  <a:lnTo>
                    <a:pt x="1008376" y="1032028"/>
                  </a:lnTo>
                  <a:lnTo>
                    <a:pt x="1046196" y="999306"/>
                  </a:lnTo>
                  <a:lnTo>
                    <a:pt x="1084364" y="967076"/>
                  </a:lnTo>
                  <a:lnTo>
                    <a:pt x="1122875" y="935339"/>
                  </a:lnTo>
                  <a:lnTo>
                    <a:pt x="1161724" y="904097"/>
                  </a:lnTo>
                  <a:lnTo>
                    <a:pt x="1200906" y="873351"/>
                  </a:lnTo>
                  <a:lnTo>
                    <a:pt x="1240416" y="843104"/>
                  </a:lnTo>
                  <a:lnTo>
                    <a:pt x="1280249" y="813357"/>
                  </a:lnTo>
                  <a:lnTo>
                    <a:pt x="1320401" y="784113"/>
                  </a:lnTo>
                  <a:lnTo>
                    <a:pt x="1360866" y="755372"/>
                  </a:lnTo>
                  <a:lnTo>
                    <a:pt x="1401639" y="727136"/>
                  </a:lnTo>
                  <a:lnTo>
                    <a:pt x="1442716" y="699409"/>
                  </a:lnTo>
                  <a:lnTo>
                    <a:pt x="1484092" y="672190"/>
                  </a:lnTo>
                  <a:lnTo>
                    <a:pt x="1525761" y="645483"/>
                  </a:lnTo>
                  <a:lnTo>
                    <a:pt x="1567718" y="619289"/>
                  </a:lnTo>
                  <a:lnTo>
                    <a:pt x="1609960" y="593609"/>
                  </a:lnTo>
                  <a:lnTo>
                    <a:pt x="1652480" y="568446"/>
                  </a:lnTo>
                  <a:lnTo>
                    <a:pt x="1695274" y="543802"/>
                  </a:lnTo>
                  <a:lnTo>
                    <a:pt x="1738337" y="519677"/>
                  </a:lnTo>
                  <a:lnTo>
                    <a:pt x="1781664" y="496074"/>
                  </a:lnTo>
                  <a:lnTo>
                    <a:pt x="1825250" y="472996"/>
                  </a:lnTo>
                  <a:lnTo>
                    <a:pt x="1869090" y="450442"/>
                  </a:lnTo>
                  <a:lnTo>
                    <a:pt x="1913179" y="428417"/>
                  </a:lnTo>
                  <a:lnTo>
                    <a:pt x="1957512" y="406920"/>
                  </a:lnTo>
                  <a:lnTo>
                    <a:pt x="2002085" y="385954"/>
                  </a:lnTo>
                  <a:lnTo>
                    <a:pt x="2046892" y="365522"/>
                  </a:lnTo>
                  <a:lnTo>
                    <a:pt x="2091929" y="345624"/>
                  </a:lnTo>
                  <a:lnTo>
                    <a:pt x="2137190" y="326262"/>
                  </a:lnTo>
                  <a:lnTo>
                    <a:pt x="2182670" y="307438"/>
                  </a:lnTo>
                  <a:lnTo>
                    <a:pt x="2228365" y="289155"/>
                  </a:lnTo>
                  <a:lnTo>
                    <a:pt x="2274270" y="271413"/>
                  </a:lnTo>
                  <a:lnTo>
                    <a:pt x="2320379" y="254215"/>
                  </a:lnTo>
                  <a:lnTo>
                    <a:pt x="2366689" y="237563"/>
                  </a:lnTo>
                  <a:lnTo>
                    <a:pt x="2413193" y="221458"/>
                  </a:lnTo>
                  <a:lnTo>
                    <a:pt x="2459887" y="205902"/>
                  </a:lnTo>
                  <a:lnTo>
                    <a:pt x="2506766" y="190897"/>
                  </a:lnTo>
                  <a:lnTo>
                    <a:pt x="2553825" y="176444"/>
                  </a:lnTo>
                  <a:lnTo>
                    <a:pt x="2601059" y="162546"/>
                  </a:lnTo>
                  <a:lnTo>
                    <a:pt x="2648464" y="149205"/>
                  </a:lnTo>
                  <a:lnTo>
                    <a:pt x="2696033" y="136421"/>
                  </a:lnTo>
                  <a:lnTo>
                    <a:pt x="2743763" y="124198"/>
                  </a:lnTo>
                  <a:lnTo>
                    <a:pt x="2791648" y="112536"/>
                  </a:lnTo>
                  <a:lnTo>
                    <a:pt x="2839684" y="101438"/>
                  </a:lnTo>
                  <a:lnTo>
                    <a:pt x="2887865" y="90905"/>
                  </a:lnTo>
                  <a:lnTo>
                    <a:pt x="2936187" y="80939"/>
                  </a:lnTo>
                  <a:lnTo>
                    <a:pt x="2984644" y="71543"/>
                  </a:lnTo>
                  <a:lnTo>
                    <a:pt x="3033232" y="62717"/>
                  </a:lnTo>
                  <a:lnTo>
                    <a:pt x="3081946" y="54463"/>
                  </a:lnTo>
                  <a:lnTo>
                    <a:pt x="3130780" y="46785"/>
                  </a:lnTo>
                  <a:lnTo>
                    <a:pt x="3179731" y="39682"/>
                  </a:lnTo>
                  <a:lnTo>
                    <a:pt x="3228792" y="33157"/>
                  </a:lnTo>
                  <a:lnTo>
                    <a:pt x="3277959" y="27212"/>
                  </a:lnTo>
                  <a:lnTo>
                    <a:pt x="3327228" y="21849"/>
                  </a:lnTo>
                  <a:lnTo>
                    <a:pt x="3376592" y="17069"/>
                  </a:lnTo>
                  <a:lnTo>
                    <a:pt x="3426048" y="12875"/>
                  </a:lnTo>
                  <a:lnTo>
                    <a:pt x="3475590" y="9268"/>
                  </a:lnTo>
                  <a:lnTo>
                    <a:pt x="3525213" y="6249"/>
                  </a:lnTo>
                  <a:lnTo>
                    <a:pt x="3574913" y="3821"/>
                  </a:lnTo>
                  <a:lnTo>
                    <a:pt x="3624684" y="1986"/>
                  </a:lnTo>
                  <a:lnTo>
                    <a:pt x="3674521" y="745"/>
                  </a:lnTo>
                  <a:lnTo>
                    <a:pt x="3724421" y="100"/>
                  </a:lnTo>
                  <a:lnTo>
                    <a:pt x="3774376" y="53"/>
                  </a:lnTo>
                  <a:lnTo>
                    <a:pt x="3824384" y="605"/>
                  </a:lnTo>
                  <a:lnTo>
                    <a:pt x="3874438" y="1760"/>
                  </a:lnTo>
                  <a:lnTo>
                    <a:pt x="3924534" y="3517"/>
                  </a:lnTo>
                  <a:lnTo>
                    <a:pt x="3974667" y="5880"/>
                  </a:lnTo>
                  <a:lnTo>
                    <a:pt x="4024831" y="8849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5712" y="5468200"/>
              <a:ext cx="4025265" cy="2371725"/>
            </a:xfrm>
            <a:custGeom>
              <a:avLst/>
              <a:gdLst/>
              <a:ahLst/>
              <a:cxnLst/>
              <a:rect l="l" t="t" r="r" b="b"/>
              <a:pathLst>
                <a:path w="4025265" h="2371725">
                  <a:moveTo>
                    <a:pt x="4024831" y="2371666"/>
                  </a:moveTo>
                  <a:lnTo>
                    <a:pt x="4002725" y="2325212"/>
                  </a:lnTo>
                  <a:lnTo>
                    <a:pt x="3980046" y="2279066"/>
                  </a:lnTo>
                  <a:lnTo>
                    <a:pt x="3956798" y="2233232"/>
                  </a:lnTo>
                  <a:lnTo>
                    <a:pt x="3932984" y="2187717"/>
                  </a:lnTo>
                  <a:lnTo>
                    <a:pt x="3908607" y="2142525"/>
                  </a:lnTo>
                  <a:lnTo>
                    <a:pt x="3883672" y="2097660"/>
                  </a:lnTo>
                  <a:lnTo>
                    <a:pt x="3858182" y="2053129"/>
                  </a:lnTo>
                  <a:lnTo>
                    <a:pt x="3832140" y="2008935"/>
                  </a:lnTo>
                  <a:lnTo>
                    <a:pt x="3805550" y="1965084"/>
                  </a:lnTo>
                  <a:lnTo>
                    <a:pt x="3778416" y="1921581"/>
                  </a:lnTo>
                  <a:lnTo>
                    <a:pt x="3750741" y="1878431"/>
                  </a:lnTo>
                  <a:lnTo>
                    <a:pt x="3722529" y="1835639"/>
                  </a:lnTo>
                  <a:lnTo>
                    <a:pt x="3693783" y="1793210"/>
                  </a:lnTo>
                  <a:lnTo>
                    <a:pt x="3664507" y="1751148"/>
                  </a:lnTo>
                  <a:lnTo>
                    <a:pt x="3634704" y="1709459"/>
                  </a:lnTo>
                  <a:lnTo>
                    <a:pt x="3604378" y="1668147"/>
                  </a:lnTo>
                  <a:lnTo>
                    <a:pt x="3573532" y="1627219"/>
                  </a:lnTo>
                  <a:lnTo>
                    <a:pt x="3542171" y="1586678"/>
                  </a:lnTo>
                  <a:lnTo>
                    <a:pt x="3510297" y="1546530"/>
                  </a:lnTo>
                  <a:lnTo>
                    <a:pt x="3477914" y="1506779"/>
                  </a:lnTo>
                  <a:lnTo>
                    <a:pt x="3445026" y="1467431"/>
                  </a:lnTo>
                  <a:lnTo>
                    <a:pt x="3411636" y="1428490"/>
                  </a:lnTo>
                  <a:lnTo>
                    <a:pt x="3377748" y="1389962"/>
                  </a:lnTo>
                  <a:lnTo>
                    <a:pt x="3343366" y="1351851"/>
                  </a:lnTo>
                  <a:lnTo>
                    <a:pt x="3308492" y="1314163"/>
                  </a:lnTo>
                  <a:lnTo>
                    <a:pt x="3273131" y="1276903"/>
                  </a:lnTo>
                  <a:lnTo>
                    <a:pt x="3237286" y="1240075"/>
                  </a:lnTo>
                  <a:lnTo>
                    <a:pt x="3200960" y="1203684"/>
                  </a:lnTo>
                  <a:lnTo>
                    <a:pt x="3164158" y="1167736"/>
                  </a:lnTo>
                  <a:lnTo>
                    <a:pt x="3127779" y="1133068"/>
                  </a:lnTo>
                  <a:lnTo>
                    <a:pt x="3091032" y="1098883"/>
                  </a:lnTo>
                  <a:lnTo>
                    <a:pt x="3053923" y="1065185"/>
                  </a:lnTo>
                  <a:lnTo>
                    <a:pt x="3016455" y="1031974"/>
                  </a:lnTo>
                  <a:lnTo>
                    <a:pt x="2978635" y="999253"/>
                  </a:lnTo>
                  <a:lnTo>
                    <a:pt x="2940467" y="967023"/>
                  </a:lnTo>
                  <a:lnTo>
                    <a:pt x="2901956" y="935286"/>
                  </a:lnTo>
                  <a:lnTo>
                    <a:pt x="2863107" y="904044"/>
                  </a:lnTo>
                  <a:lnTo>
                    <a:pt x="2823925" y="873298"/>
                  </a:lnTo>
                  <a:lnTo>
                    <a:pt x="2784415" y="843051"/>
                  </a:lnTo>
                  <a:lnTo>
                    <a:pt x="2744582" y="813304"/>
                  </a:lnTo>
                  <a:lnTo>
                    <a:pt x="2704430" y="784059"/>
                  </a:lnTo>
                  <a:lnTo>
                    <a:pt x="2663965" y="755318"/>
                  </a:lnTo>
                  <a:lnTo>
                    <a:pt x="2623192" y="727083"/>
                  </a:lnTo>
                  <a:lnTo>
                    <a:pt x="2582115" y="699356"/>
                  </a:lnTo>
                  <a:lnTo>
                    <a:pt x="2540739" y="672137"/>
                  </a:lnTo>
                  <a:lnTo>
                    <a:pt x="2499070" y="645430"/>
                  </a:lnTo>
                  <a:lnTo>
                    <a:pt x="2457113" y="619236"/>
                  </a:lnTo>
                  <a:lnTo>
                    <a:pt x="2414871" y="593556"/>
                  </a:lnTo>
                  <a:lnTo>
                    <a:pt x="2372351" y="568393"/>
                  </a:lnTo>
                  <a:lnTo>
                    <a:pt x="2329557" y="543748"/>
                  </a:lnTo>
                  <a:lnTo>
                    <a:pt x="2286494" y="519624"/>
                  </a:lnTo>
                  <a:lnTo>
                    <a:pt x="2243167" y="496021"/>
                  </a:lnTo>
                  <a:lnTo>
                    <a:pt x="2199581" y="472943"/>
                  </a:lnTo>
                  <a:lnTo>
                    <a:pt x="2155741" y="450389"/>
                  </a:lnTo>
                  <a:lnTo>
                    <a:pt x="2111652" y="428364"/>
                  </a:lnTo>
                  <a:lnTo>
                    <a:pt x="2067318" y="406867"/>
                  </a:lnTo>
                  <a:lnTo>
                    <a:pt x="2022746" y="385901"/>
                  </a:lnTo>
                  <a:lnTo>
                    <a:pt x="1977939" y="365469"/>
                  </a:lnTo>
                  <a:lnTo>
                    <a:pt x="1932902" y="345570"/>
                  </a:lnTo>
                  <a:lnTo>
                    <a:pt x="1887641" y="326209"/>
                  </a:lnTo>
                  <a:lnTo>
                    <a:pt x="1842161" y="307385"/>
                  </a:lnTo>
                  <a:lnTo>
                    <a:pt x="1796466" y="289102"/>
                  </a:lnTo>
                  <a:lnTo>
                    <a:pt x="1750561" y="271360"/>
                  </a:lnTo>
                  <a:lnTo>
                    <a:pt x="1704451" y="254162"/>
                  </a:lnTo>
                  <a:lnTo>
                    <a:pt x="1658142" y="237510"/>
                  </a:lnTo>
                  <a:lnTo>
                    <a:pt x="1611638" y="221405"/>
                  </a:lnTo>
                  <a:lnTo>
                    <a:pt x="1564944" y="205849"/>
                  </a:lnTo>
                  <a:lnTo>
                    <a:pt x="1518065" y="190844"/>
                  </a:lnTo>
                  <a:lnTo>
                    <a:pt x="1471006" y="176391"/>
                  </a:lnTo>
                  <a:lnTo>
                    <a:pt x="1423772" y="162493"/>
                  </a:lnTo>
                  <a:lnTo>
                    <a:pt x="1376367" y="149152"/>
                  </a:lnTo>
                  <a:lnTo>
                    <a:pt x="1328798" y="136368"/>
                  </a:lnTo>
                  <a:lnTo>
                    <a:pt x="1281068" y="124145"/>
                  </a:lnTo>
                  <a:lnTo>
                    <a:pt x="1233183" y="112483"/>
                  </a:lnTo>
                  <a:lnTo>
                    <a:pt x="1185147" y="101385"/>
                  </a:lnTo>
                  <a:lnTo>
                    <a:pt x="1136966" y="90852"/>
                  </a:lnTo>
                  <a:lnTo>
                    <a:pt x="1088644" y="80886"/>
                  </a:lnTo>
                  <a:lnTo>
                    <a:pt x="1040187" y="71489"/>
                  </a:lnTo>
                  <a:lnTo>
                    <a:pt x="991599" y="62664"/>
                  </a:lnTo>
                  <a:lnTo>
                    <a:pt x="942885" y="54410"/>
                  </a:lnTo>
                  <a:lnTo>
                    <a:pt x="894051" y="46731"/>
                  </a:lnTo>
                  <a:lnTo>
                    <a:pt x="845100" y="39629"/>
                  </a:lnTo>
                  <a:lnTo>
                    <a:pt x="796039" y="33104"/>
                  </a:lnTo>
                  <a:lnTo>
                    <a:pt x="746871" y="27159"/>
                  </a:lnTo>
                  <a:lnTo>
                    <a:pt x="697603" y="21796"/>
                  </a:lnTo>
                  <a:lnTo>
                    <a:pt x="648239" y="17016"/>
                  </a:lnTo>
                  <a:lnTo>
                    <a:pt x="598783" y="12822"/>
                  </a:lnTo>
                  <a:lnTo>
                    <a:pt x="549241" y="9214"/>
                  </a:lnTo>
                  <a:lnTo>
                    <a:pt x="499618" y="6196"/>
                  </a:lnTo>
                  <a:lnTo>
                    <a:pt x="449918" y="3768"/>
                  </a:lnTo>
                  <a:lnTo>
                    <a:pt x="400147" y="1933"/>
                  </a:lnTo>
                  <a:lnTo>
                    <a:pt x="350310" y="692"/>
                  </a:lnTo>
                  <a:lnTo>
                    <a:pt x="300410" y="47"/>
                  </a:lnTo>
                  <a:lnTo>
                    <a:pt x="250455" y="0"/>
                  </a:lnTo>
                  <a:lnTo>
                    <a:pt x="200447" y="552"/>
                  </a:lnTo>
                  <a:lnTo>
                    <a:pt x="150393" y="1706"/>
                  </a:lnTo>
                  <a:lnTo>
                    <a:pt x="100297" y="3464"/>
                  </a:lnTo>
                  <a:lnTo>
                    <a:pt x="50164" y="5827"/>
                  </a:lnTo>
                  <a:lnTo>
                    <a:pt x="0" y="8796"/>
                  </a:lnTo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4697" y="5433731"/>
              <a:ext cx="3806825" cy="1840230"/>
            </a:xfrm>
            <a:custGeom>
              <a:avLst/>
              <a:gdLst/>
              <a:ahLst/>
              <a:cxnLst/>
              <a:rect l="l" t="t" r="r" b="b"/>
              <a:pathLst>
                <a:path w="3806825" h="1840229">
                  <a:moveTo>
                    <a:pt x="3806653" y="1840224"/>
                  </a:moveTo>
                  <a:lnTo>
                    <a:pt x="2000345" y="0"/>
                  </a:lnTo>
                  <a:lnTo>
                    <a:pt x="0" y="2382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48546" y="3084916"/>
              <a:ext cx="1047750" cy="2432685"/>
            </a:xfrm>
            <a:custGeom>
              <a:avLst/>
              <a:gdLst/>
              <a:ahLst/>
              <a:cxnLst/>
              <a:rect l="l" t="t" r="r" b="b"/>
              <a:pathLst>
                <a:path w="1047750" h="2432685">
                  <a:moveTo>
                    <a:pt x="0" y="2432171"/>
                  </a:moveTo>
                  <a:lnTo>
                    <a:pt x="1042688" y="11693"/>
                  </a:lnTo>
                  <a:lnTo>
                    <a:pt x="104772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35260" y="2984607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5" h="136525">
                  <a:moveTo>
                    <a:pt x="104222" y="0"/>
                  </a:moveTo>
                  <a:lnTo>
                    <a:pt x="0" y="87854"/>
                  </a:lnTo>
                  <a:lnTo>
                    <a:pt x="111973" y="136089"/>
                  </a:lnTo>
                  <a:lnTo>
                    <a:pt x="104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42912" y="3101903"/>
              <a:ext cx="892175" cy="2356485"/>
            </a:xfrm>
            <a:custGeom>
              <a:avLst/>
              <a:gdLst/>
              <a:ahLst/>
              <a:cxnLst/>
              <a:rect l="l" t="t" r="r" b="b"/>
              <a:pathLst>
                <a:path w="892175" h="2356485">
                  <a:moveTo>
                    <a:pt x="0" y="2356291"/>
                  </a:moveTo>
                  <a:lnTo>
                    <a:pt x="887259" y="11905"/>
                  </a:lnTo>
                  <a:lnTo>
                    <a:pt x="891765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73168" y="2999753"/>
              <a:ext cx="114300" cy="135890"/>
            </a:xfrm>
            <a:custGeom>
              <a:avLst/>
              <a:gdLst/>
              <a:ahLst/>
              <a:cxnLst/>
              <a:rect l="l" t="t" r="r" b="b"/>
              <a:pathLst>
                <a:path w="114300" h="135889">
                  <a:moveTo>
                    <a:pt x="100168" y="0"/>
                  </a:moveTo>
                  <a:lnTo>
                    <a:pt x="0" y="92449"/>
                  </a:lnTo>
                  <a:lnTo>
                    <a:pt x="114026" y="135605"/>
                  </a:lnTo>
                  <a:lnTo>
                    <a:pt x="100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9763" y="3087737"/>
              <a:ext cx="683895" cy="2366645"/>
            </a:xfrm>
            <a:custGeom>
              <a:avLst/>
              <a:gdLst/>
              <a:ahLst/>
              <a:cxnLst/>
              <a:rect l="l" t="t" r="r" b="b"/>
              <a:pathLst>
                <a:path w="683895" h="2366645">
                  <a:moveTo>
                    <a:pt x="0" y="2366080"/>
                  </a:moveTo>
                  <a:lnTo>
                    <a:pt x="680287" y="12222"/>
                  </a:lnTo>
                  <a:lnTo>
                    <a:pt x="6838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51494" y="2982812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92414" y="0"/>
                  </a:moveTo>
                  <a:lnTo>
                    <a:pt x="0" y="100201"/>
                  </a:lnTo>
                  <a:lnTo>
                    <a:pt x="117125" y="134052"/>
                  </a:lnTo>
                  <a:lnTo>
                    <a:pt x="92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15086" y="3095427"/>
              <a:ext cx="488950" cy="2341880"/>
            </a:xfrm>
            <a:custGeom>
              <a:avLst/>
              <a:gdLst/>
              <a:ahLst/>
              <a:cxnLst/>
              <a:rect l="l" t="t" r="r" b="b"/>
              <a:pathLst>
                <a:path w="488950" h="2341879">
                  <a:moveTo>
                    <a:pt x="0" y="2341510"/>
                  </a:moveTo>
                  <a:lnTo>
                    <a:pt x="485881" y="12445"/>
                  </a:lnTo>
                  <a:lnTo>
                    <a:pt x="48847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1296" y="2988509"/>
              <a:ext cx="119380" cy="132080"/>
            </a:xfrm>
            <a:custGeom>
              <a:avLst/>
              <a:gdLst/>
              <a:ahLst/>
              <a:cxnLst/>
              <a:rect l="l" t="t" r="r" b="b"/>
              <a:pathLst>
                <a:path w="119379" h="132080">
                  <a:moveTo>
                    <a:pt x="84573" y="0"/>
                  </a:moveTo>
                  <a:lnTo>
                    <a:pt x="0" y="106902"/>
                  </a:lnTo>
                  <a:lnTo>
                    <a:pt x="119352" y="131799"/>
                  </a:lnTo>
                  <a:lnTo>
                    <a:pt x="845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73313" y="3099539"/>
              <a:ext cx="205740" cy="2355850"/>
            </a:xfrm>
            <a:custGeom>
              <a:avLst/>
              <a:gdLst/>
              <a:ahLst/>
              <a:cxnLst/>
              <a:rect l="l" t="t" r="r" b="b"/>
              <a:pathLst>
                <a:path w="205740" h="2355850">
                  <a:moveTo>
                    <a:pt x="0" y="2355493"/>
                  </a:moveTo>
                  <a:lnTo>
                    <a:pt x="204367" y="12654"/>
                  </a:lnTo>
                  <a:lnTo>
                    <a:pt x="20547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16951" y="2990733"/>
              <a:ext cx="121920" cy="127000"/>
            </a:xfrm>
            <a:custGeom>
              <a:avLst/>
              <a:gdLst/>
              <a:ahLst/>
              <a:cxnLst/>
              <a:rect l="l" t="t" r="r" b="b"/>
              <a:pathLst>
                <a:path w="121920" h="127000">
                  <a:moveTo>
                    <a:pt x="71324" y="0"/>
                  </a:moveTo>
                  <a:lnTo>
                    <a:pt x="0" y="116161"/>
                  </a:lnTo>
                  <a:lnTo>
                    <a:pt x="121458" y="126756"/>
                  </a:lnTo>
                  <a:lnTo>
                    <a:pt x="713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89376" y="3107750"/>
              <a:ext cx="0" cy="2343150"/>
            </a:xfrm>
            <a:custGeom>
              <a:avLst/>
              <a:gdLst/>
              <a:ahLst/>
              <a:cxnLst/>
              <a:rect l="l" t="t" r="r" b="b"/>
              <a:pathLst>
                <a:path h="2343150">
                  <a:moveTo>
                    <a:pt x="0" y="2342977"/>
                  </a:moveTo>
                  <a:lnTo>
                    <a:pt x="0" y="1269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28415" y="299853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60959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81058" y="5433731"/>
              <a:ext cx="3806825" cy="1840230"/>
            </a:xfrm>
            <a:custGeom>
              <a:avLst/>
              <a:gdLst/>
              <a:ahLst/>
              <a:cxnLst/>
              <a:rect l="l" t="t" r="r" b="b"/>
              <a:pathLst>
                <a:path w="3806825" h="1840229">
                  <a:moveTo>
                    <a:pt x="0" y="1840224"/>
                  </a:moveTo>
                  <a:lnTo>
                    <a:pt x="1806308" y="0"/>
                  </a:lnTo>
                  <a:lnTo>
                    <a:pt x="3806653" y="2382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0374" y="3094807"/>
              <a:ext cx="1033780" cy="2422525"/>
            </a:xfrm>
            <a:custGeom>
              <a:avLst/>
              <a:gdLst/>
              <a:ahLst/>
              <a:cxnLst/>
              <a:rect l="l" t="t" r="r" b="b"/>
              <a:pathLst>
                <a:path w="1033779" h="2422525">
                  <a:moveTo>
                    <a:pt x="1033489" y="2422280"/>
                  </a:moveTo>
                  <a:lnTo>
                    <a:pt x="4996" y="11711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39288" y="2994348"/>
              <a:ext cx="112395" cy="136525"/>
            </a:xfrm>
            <a:custGeom>
              <a:avLst/>
              <a:gdLst/>
              <a:ahLst/>
              <a:cxnLst/>
              <a:rect l="l" t="t" r="r" b="b"/>
              <a:pathLst>
                <a:path w="112395" h="136525">
                  <a:moveTo>
                    <a:pt x="8224" y="0"/>
                  </a:moveTo>
                  <a:lnTo>
                    <a:pt x="0" y="136062"/>
                  </a:lnTo>
                  <a:lnTo>
                    <a:pt x="112139" y="88218"/>
                  </a:lnTo>
                  <a:lnTo>
                    <a:pt x="82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65649" y="3088436"/>
              <a:ext cx="864235" cy="2369820"/>
            </a:xfrm>
            <a:custGeom>
              <a:avLst/>
              <a:gdLst/>
              <a:ahLst/>
              <a:cxnLst/>
              <a:rect l="l" t="t" r="r" b="b"/>
              <a:pathLst>
                <a:path w="864235" h="2369820">
                  <a:moveTo>
                    <a:pt x="863847" y="2369757"/>
                  </a:moveTo>
                  <a:lnTo>
                    <a:pt x="4359" y="11959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12726" y="2985822"/>
              <a:ext cx="114935" cy="135890"/>
            </a:xfrm>
            <a:custGeom>
              <a:avLst/>
              <a:gdLst/>
              <a:ahLst/>
              <a:cxnLst/>
              <a:rect l="l" t="t" r="r" b="b"/>
              <a:pathLst>
                <a:path w="114935" h="135889">
                  <a:moveTo>
                    <a:pt x="15516" y="0"/>
                  </a:moveTo>
                  <a:lnTo>
                    <a:pt x="0" y="135423"/>
                  </a:lnTo>
                  <a:lnTo>
                    <a:pt x="114546" y="93668"/>
                  </a:lnTo>
                  <a:lnTo>
                    <a:pt x="155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58991" y="3102275"/>
              <a:ext cx="683895" cy="2352040"/>
            </a:xfrm>
            <a:custGeom>
              <a:avLst/>
              <a:gdLst/>
              <a:ahLst/>
              <a:cxnLst/>
              <a:rect l="l" t="t" r="r" b="b"/>
              <a:pathLst>
                <a:path w="683895" h="2352040">
                  <a:moveTo>
                    <a:pt x="683654" y="2351542"/>
                  </a:moveTo>
                  <a:lnTo>
                    <a:pt x="3551" y="1221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04000" y="2997398"/>
              <a:ext cx="117475" cy="134620"/>
            </a:xfrm>
            <a:custGeom>
              <a:avLst/>
              <a:gdLst/>
              <a:ahLst/>
              <a:cxnLst/>
              <a:rect l="l" t="t" r="r" b="b"/>
              <a:pathLst>
                <a:path w="117475" h="134619">
                  <a:moveTo>
                    <a:pt x="24500" y="0"/>
                  </a:moveTo>
                  <a:lnTo>
                    <a:pt x="0" y="134090"/>
                  </a:lnTo>
                  <a:lnTo>
                    <a:pt x="117073" y="100054"/>
                  </a:lnTo>
                  <a:lnTo>
                    <a:pt x="24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46258" y="3100757"/>
              <a:ext cx="511175" cy="2336800"/>
            </a:xfrm>
            <a:custGeom>
              <a:avLst/>
              <a:gdLst/>
              <a:ahLst/>
              <a:cxnLst/>
              <a:rect l="l" t="t" r="r" b="b"/>
              <a:pathLst>
                <a:path w="511175" h="2336800">
                  <a:moveTo>
                    <a:pt x="511064" y="2336180"/>
                  </a:moveTo>
                  <a:lnTo>
                    <a:pt x="2718" y="1242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89420" y="2994060"/>
              <a:ext cx="119380" cy="132715"/>
            </a:xfrm>
            <a:custGeom>
              <a:avLst/>
              <a:gdLst/>
              <a:ahLst/>
              <a:cxnLst/>
              <a:rect l="l" t="t" r="r" b="b"/>
              <a:pathLst>
                <a:path w="119379" h="132714">
                  <a:moveTo>
                    <a:pt x="33498" y="0"/>
                  </a:moveTo>
                  <a:lnTo>
                    <a:pt x="0" y="132130"/>
                  </a:lnTo>
                  <a:lnTo>
                    <a:pt x="119103" y="106078"/>
                  </a:lnTo>
                  <a:lnTo>
                    <a:pt x="334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80380" y="3118907"/>
              <a:ext cx="219075" cy="2336165"/>
            </a:xfrm>
            <a:custGeom>
              <a:avLst/>
              <a:gdLst/>
              <a:ahLst/>
              <a:cxnLst/>
              <a:rect l="l" t="t" r="r" b="b"/>
              <a:pathLst>
                <a:path w="219075" h="2336165">
                  <a:moveTo>
                    <a:pt x="218714" y="2336126"/>
                  </a:moveTo>
                  <a:lnTo>
                    <a:pt x="1184" y="12647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20869" y="3010162"/>
              <a:ext cx="121920" cy="127635"/>
            </a:xfrm>
            <a:custGeom>
              <a:avLst/>
              <a:gdLst/>
              <a:ahLst/>
              <a:cxnLst/>
              <a:rect l="l" t="t" r="r" b="b"/>
              <a:pathLst>
                <a:path w="121920" h="127635">
                  <a:moveTo>
                    <a:pt x="49330" y="0"/>
                  </a:moveTo>
                  <a:lnTo>
                    <a:pt x="0" y="127071"/>
                  </a:lnTo>
                  <a:lnTo>
                    <a:pt x="121389" y="115707"/>
                  </a:lnTo>
                  <a:lnTo>
                    <a:pt x="493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7692" y="5343348"/>
              <a:ext cx="216773" cy="21677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287" y="5343348"/>
              <a:ext cx="216774" cy="2167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828800" y="8077200"/>
            <a:ext cx="101136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75" dirty="0">
                <a:latin typeface="Arial"/>
                <a:cs typeface="Arial"/>
              </a:rPr>
              <a:t>Don’t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70" dirty="0">
                <a:latin typeface="Arial"/>
                <a:cs typeface="Arial"/>
              </a:rPr>
              <a:t>forget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normalize</a:t>
            </a:r>
            <a:r>
              <a:rPr sz="3400" spc="3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interpolated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directions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7000" y="3787140"/>
            <a:ext cx="10220960" cy="195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0" marR="5080" indent="-3822700">
              <a:lnSpc>
                <a:spcPct val="113100"/>
              </a:lnSpc>
              <a:spcBef>
                <a:spcPts val="100"/>
              </a:spcBef>
            </a:pPr>
            <a:r>
              <a:rPr sz="5600" spc="-10" dirty="0"/>
              <a:t>Graphics</a:t>
            </a:r>
            <a:r>
              <a:rPr sz="5600" spc="-275" dirty="0"/>
              <a:t> </a:t>
            </a:r>
            <a:r>
              <a:rPr sz="5600" spc="-120" dirty="0"/>
              <a:t>(</a:t>
            </a:r>
            <a:r>
              <a:rPr sz="5600" b="1" spc="-120" dirty="0">
                <a:latin typeface="Arial"/>
                <a:cs typeface="Arial"/>
              </a:rPr>
              <a:t>Real-</a:t>
            </a:r>
            <a:r>
              <a:rPr sz="5600" b="1" dirty="0">
                <a:latin typeface="Arial"/>
                <a:cs typeface="Arial"/>
              </a:rPr>
              <a:t>time</a:t>
            </a:r>
            <a:r>
              <a:rPr sz="5600" b="1" spc="-190" dirty="0">
                <a:latin typeface="Arial"/>
                <a:cs typeface="Arial"/>
              </a:rPr>
              <a:t> </a:t>
            </a:r>
            <a:r>
              <a:rPr sz="5600" b="1" spc="-70" dirty="0">
                <a:latin typeface="Arial"/>
                <a:cs typeface="Arial"/>
              </a:rPr>
              <a:t>Rendering</a:t>
            </a:r>
            <a:r>
              <a:rPr sz="5600" spc="-70" dirty="0"/>
              <a:t>) </a:t>
            </a:r>
            <a:r>
              <a:rPr sz="5600" spc="-10" dirty="0"/>
              <a:t>Pipeline</a:t>
            </a:r>
            <a:endParaRPr sz="5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227" y="1959400"/>
            <a:ext cx="3710304" cy="6681470"/>
            <a:chOff x="757227" y="1959400"/>
            <a:chExt cx="3710304" cy="6681470"/>
          </a:xfrm>
        </p:grpSpPr>
        <p:sp>
          <p:nvSpPr>
            <p:cNvPr id="3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Graphics</a:t>
            </a:r>
            <a:r>
              <a:rPr spc="-305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7000" y="2628900"/>
            <a:ext cx="2194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7227" y="3736530"/>
            <a:ext cx="3482975" cy="638175"/>
            <a:chOff x="757227" y="3736530"/>
            <a:chExt cx="3482975" cy="638175"/>
          </a:xfrm>
        </p:grpSpPr>
        <p:sp>
          <p:nvSpPr>
            <p:cNvPr id="10" name="object 10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33500" y="3860800"/>
            <a:ext cx="2335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Arial"/>
                <a:cs typeface="Arial"/>
              </a:rPr>
              <a:t>Triangle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60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7227" y="4978337"/>
            <a:ext cx="3482975" cy="638175"/>
            <a:chOff x="757227" y="4978337"/>
            <a:chExt cx="3482975" cy="638175"/>
          </a:xfrm>
        </p:grpSpPr>
        <p:sp>
          <p:nvSpPr>
            <p:cNvPr id="14" name="object 14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01800" y="5105400"/>
            <a:ext cx="1596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Rasterization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7227" y="6220145"/>
            <a:ext cx="3482975" cy="638175"/>
            <a:chOff x="757227" y="6220145"/>
            <a:chExt cx="3482975" cy="638175"/>
          </a:xfrm>
        </p:grpSpPr>
        <p:sp>
          <p:nvSpPr>
            <p:cNvPr id="18" name="object 18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19200" y="6350000"/>
            <a:ext cx="2556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60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57227" y="7461952"/>
            <a:ext cx="3482975" cy="638175"/>
            <a:chOff x="757227" y="7461952"/>
            <a:chExt cx="3482975" cy="638175"/>
          </a:xfrm>
        </p:grpSpPr>
        <p:sp>
          <p:nvSpPr>
            <p:cNvPr id="22" name="object 22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28700" y="7594600"/>
            <a:ext cx="2941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Framebuffer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3016" y="8343917"/>
            <a:ext cx="905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82503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93813" y="1874153"/>
            <a:ext cx="1395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83300" y="17780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07200" y="24130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3700" y="15748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13600" y="1917700"/>
            <a:ext cx="125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882182" y="1523145"/>
            <a:ext cx="1611630" cy="1169035"/>
            <a:chOff x="5882182" y="1523145"/>
            <a:chExt cx="1611630" cy="116903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1993" y="1822758"/>
              <a:ext cx="73964" cy="709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1265" y="1633105"/>
              <a:ext cx="73964" cy="709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5451" y="2472998"/>
              <a:ext cx="73964" cy="709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0882" y="1976287"/>
              <a:ext cx="73964" cy="7096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888532" y="1529495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34300" y="1917700"/>
            <a:ext cx="3177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Input: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vertices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60" dirty="0">
                <a:latin typeface="Arial"/>
                <a:cs typeface="Arial"/>
              </a:rPr>
              <a:t>3D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4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17800" y="3251200"/>
            <a:ext cx="1756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82182" y="2797374"/>
            <a:ext cx="1611630" cy="1169035"/>
            <a:chOff x="5882182" y="2797374"/>
            <a:chExt cx="1611630" cy="1169035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6862" y="3126077"/>
              <a:ext cx="73964" cy="7096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9646" y="2936035"/>
              <a:ext cx="73964" cy="709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9831" y="3770362"/>
              <a:ext cx="73964" cy="709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1871" y="3274401"/>
              <a:ext cx="73964" cy="7096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888532" y="280372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734300" y="3187700"/>
            <a:ext cx="4194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Arial"/>
                <a:cs typeface="Arial"/>
              </a:rPr>
              <a:t>Vertices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positioned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screen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92400" y="4483100"/>
            <a:ext cx="18980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Arial"/>
                <a:cs typeface="Arial"/>
              </a:rPr>
              <a:t>Triangle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882182" y="4071604"/>
            <a:ext cx="1611630" cy="1169035"/>
            <a:chOff x="5882182" y="4071604"/>
            <a:chExt cx="1611630" cy="1169035"/>
          </a:xfrm>
        </p:grpSpPr>
        <p:sp>
          <p:nvSpPr>
            <p:cNvPr id="49" name="object 49"/>
            <p:cNvSpPr/>
            <p:nvPr/>
          </p:nvSpPr>
          <p:spPr>
            <a:xfrm>
              <a:off x="6742041" y="4223896"/>
              <a:ext cx="486409" cy="880744"/>
            </a:xfrm>
            <a:custGeom>
              <a:avLst/>
              <a:gdLst/>
              <a:ahLst/>
              <a:cxnLst/>
              <a:rect l="l" t="t" r="r" b="b"/>
              <a:pathLst>
                <a:path w="486409" h="880745">
                  <a:moveTo>
                    <a:pt x="57569" y="880400"/>
                  </a:moveTo>
                  <a:lnTo>
                    <a:pt x="486141" y="35987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69214" y="4220186"/>
              <a:ext cx="732155" cy="872490"/>
            </a:xfrm>
            <a:custGeom>
              <a:avLst/>
              <a:gdLst/>
              <a:ahLst/>
              <a:cxnLst/>
              <a:rect l="l" t="t" r="r" b="b"/>
              <a:pathLst>
                <a:path w="732154" h="872489">
                  <a:moveTo>
                    <a:pt x="0" y="205202"/>
                  </a:moveTo>
                  <a:lnTo>
                    <a:pt x="731912" y="872109"/>
                  </a:lnTo>
                  <a:lnTo>
                    <a:pt x="676145" y="0"/>
                  </a:lnTo>
                  <a:lnTo>
                    <a:pt x="0" y="20520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1496" y="4389891"/>
              <a:ext cx="76184" cy="7328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6332" y="4191840"/>
              <a:ext cx="76184" cy="732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6894" y="5061461"/>
              <a:ext cx="76184" cy="732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96246" y="4543680"/>
              <a:ext cx="76184" cy="7328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888532" y="407795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734300" y="4470400"/>
            <a:ext cx="4302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70" dirty="0">
                <a:latin typeface="Arial"/>
                <a:cs typeface="Arial"/>
              </a:rPr>
              <a:t>Triangles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positioned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screen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03500" y="5727700"/>
            <a:ext cx="2118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882182" y="5345833"/>
            <a:ext cx="1611630" cy="1169035"/>
            <a:chOff x="5882182" y="5345833"/>
            <a:chExt cx="1611630" cy="1169035"/>
          </a:xfrm>
        </p:grpSpPr>
        <p:sp>
          <p:nvSpPr>
            <p:cNvPr id="59" name="object 59"/>
            <p:cNvSpPr/>
            <p:nvPr/>
          </p:nvSpPr>
          <p:spPr>
            <a:xfrm>
              <a:off x="6462326" y="55325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462326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77779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577779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462326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62326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62326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62326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43265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343265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343265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43265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227812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227812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27812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12358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12358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996906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577779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77779" y="614908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577779" y="625003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112358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43265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27812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62326" y="614908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23584" y="552377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923584" y="562428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041603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041603" y="593454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23584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041603" y="603505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041603" y="61399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041603" y="562428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041603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159625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159625" y="593454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159625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77644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888532" y="5352183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7734300" y="5740400"/>
            <a:ext cx="4390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Fragments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(one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per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covered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sample)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603500" y="6972300"/>
            <a:ext cx="2278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Shaded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Fragments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5882182" y="6620064"/>
            <a:ext cx="1611630" cy="1169035"/>
            <a:chOff x="5882182" y="6620064"/>
            <a:chExt cx="1611630" cy="1169035"/>
          </a:xfrm>
        </p:grpSpPr>
        <p:sp>
          <p:nvSpPr>
            <p:cNvPr id="101" name="object 101"/>
            <p:cNvSpPr/>
            <p:nvPr/>
          </p:nvSpPr>
          <p:spPr>
            <a:xfrm>
              <a:off x="6462326" y="680754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462326" y="680754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462326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62326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577779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7779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577779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577779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462326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62326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62326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462326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462326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462326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62326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462326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343265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343265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43265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43265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43265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43265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343265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343265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227812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27812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27812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27812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27812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27812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112358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112358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12358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112358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996906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996906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577779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577779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577779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577779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77779" y="752507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577779" y="752507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112358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112358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343265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43265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227812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227812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462326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462326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923584" y="679880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923584" y="679880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23584" y="68993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923584" y="689931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041603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041603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041603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041603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923584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923584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041603" y="731008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41603" y="731008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041603" y="741496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041603" y="74149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041603" y="68993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041603" y="689931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041603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41603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159625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159625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59625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159625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159625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159625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277644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277644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888532" y="662641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7734300" y="7010400"/>
            <a:ext cx="2203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Shaded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fragments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5882182" y="7894293"/>
            <a:ext cx="1611630" cy="1169035"/>
            <a:chOff x="5882182" y="7894293"/>
            <a:chExt cx="1611630" cy="1169035"/>
          </a:xfrm>
        </p:grpSpPr>
        <p:sp>
          <p:nvSpPr>
            <p:cNvPr id="180" name="object 180"/>
            <p:cNvSpPr/>
            <p:nvPr/>
          </p:nvSpPr>
          <p:spPr>
            <a:xfrm>
              <a:off x="5888532" y="7900643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621066" y="8071134"/>
              <a:ext cx="120014" cy="105410"/>
            </a:xfrm>
            <a:custGeom>
              <a:avLst/>
              <a:gdLst/>
              <a:ahLst/>
              <a:cxnLst/>
              <a:rect l="l" t="t" r="r" b="b"/>
              <a:pathLst>
                <a:path w="120015" h="105409">
                  <a:moveTo>
                    <a:pt x="119570" y="0"/>
                  </a:moveTo>
                  <a:lnTo>
                    <a:pt x="0" y="0"/>
                  </a:lnTo>
                  <a:lnTo>
                    <a:pt x="0" y="105215"/>
                  </a:lnTo>
                  <a:lnTo>
                    <a:pt x="119570" y="105215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621066" y="8071134"/>
              <a:ext cx="120014" cy="105410"/>
            </a:xfrm>
            <a:custGeom>
              <a:avLst/>
              <a:gdLst/>
              <a:ahLst/>
              <a:cxnLst/>
              <a:rect l="l" t="t" r="r" b="b"/>
              <a:pathLst>
                <a:path w="120015" h="105409">
                  <a:moveTo>
                    <a:pt x="0" y="0"/>
                  </a:moveTo>
                  <a:lnTo>
                    <a:pt x="119570" y="0"/>
                  </a:lnTo>
                  <a:lnTo>
                    <a:pt x="119570" y="105215"/>
                  </a:lnTo>
                  <a:lnTo>
                    <a:pt x="0" y="1052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621002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621002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501305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501305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381607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381607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261910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261910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621002" y="82699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621002" y="8269930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501305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501305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381607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381607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261910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261910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138691" y="8278385"/>
              <a:ext cx="123825" cy="106045"/>
            </a:xfrm>
            <a:custGeom>
              <a:avLst/>
              <a:gdLst/>
              <a:ahLst/>
              <a:cxnLst/>
              <a:rect l="l" t="t" r="r" b="b"/>
              <a:pathLst>
                <a:path w="123825" h="106045">
                  <a:moveTo>
                    <a:pt x="123218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23218" y="105553"/>
                  </a:lnTo>
                  <a:lnTo>
                    <a:pt x="123218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138691" y="8278384"/>
              <a:ext cx="123825" cy="106045"/>
            </a:xfrm>
            <a:custGeom>
              <a:avLst/>
              <a:gdLst/>
              <a:ahLst/>
              <a:cxnLst/>
              <a:rect l="l" t="t" r="r" b="b"/>
              <a:pathLst>
                <a:path w="123825" h="106045">
                  <a:moveTo>
                    <a:pt x="0" y="0"/>
                  </a:moveTo>
                  <a:lnTo>
                    <a:pt x="123218" y="0"/>
                  </a:lnTo>
                  <a:lnTo>
                    <a:pt x="123218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740701" y="8379709"/>
              <a:ext cx="120014" cy="101600"/>
            </a:xfrm>
            <a:custGeom>
              <a:avLst/>
              <a:gdLst/>
              <a:ahLst/>
              <a:cxnLst/>
              <a:rect l="l" t="t" r="r" b="b"/>
              <a:pathLst>
                <a:path w="120015" h="101600">
                  <a:moveTo>
                    <a:pt x="0" y="101326"/>
                  </a:moveTo>
                  <a:lnTo>
                    <a:pt x="119697" y="101326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1326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740701" y="837970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621002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621002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501305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501305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381607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381607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261910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261910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740701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3"/>
                  </a:moveTo>
                  <a:lnTo>
                    <a:pt x="119697" y="102033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3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740701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621002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3"/>
                  </a:moveTo>
                  <a:lnTo>
                    <a:pt x="119697" y="102033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3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621002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501305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501305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381607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4" h="102234">
                  <a:moveTo>
                    <a:pt x="119697" y="0"/>
                  </a:moveTo>
                  <a:lnTo>
                    <a:pt x="0" y="0"/>
                  </a:lnTo>
                  <a:lnTo>
                    <a:pt x="0" y="102034"/>
                  </a:lnTo>
                  <a:lnTo>
                    <a:pt x="119697" y="102034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381607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4" h="102234">
                  <a:moveTo>
                    <a:pt x="0" y="0"/>
                  </a:moveTo>
                  <a:lnTo>
                    <a:pt x="119697" y="0"/>
                  </a:lnTo>
                  <a:lnTo>
                    <a:pt x="119697" y="102034"/>
                  </a:lnTo>
                  <a:lnTo>
                    <a:pt x="0" y="1020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740701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740701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621002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5"/>
                  </a:moveTo>
                  <a:lnTo>
                    <a:pt x="119697" y="102035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5"/>
                  </a:lnTo>
                  <a:close/>
                </a:path>
              </a:pathLst>
            </a:custGeom>
            <a:solidFill>
              <a:srgbClr val="FFC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621002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501305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119697" y="0"/>
                  </a:moveTo>
                  <a:lnTo>
                    <a:pt x="0" y="0"/>
                  </a:lnTo>
                  <a:lnTo>
                    <a:pt x="0" y="102034"/>
                  </a:lnTo>
                  <a:lnTo>
                    <a:pt x="119697" y="102034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501305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0"/>
                  </a:moveTo>
                  <a:lnTo>
                    <a:pt x="119697" y="0"/>
                  </a:lnTo>
                  <a:lnTo>
                    <a:pt x="119697" y="102034"/>
                  </a:lnTo>
                  <a:lnTo>
                    <a:pt x="0" y="1020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740701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740701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621002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621002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740701" y="87906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740701" y="87906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744016" y="817056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744016" y="817056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744016" y="827099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744016" y="827099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863651" y="8261431"/>
              <a:ext cx="120014" cy="114935"/>
            </a:xfrm>
            <a:custGeom>
              <a:avLst/>
              <a:gdLst/>
              <a:ahLst/>
              <a:cxnLst/>
              <a:rect l="l" t="t" r="r" b="b"/>
              <a:pathLst>
                <a:path w="120015" h="114934">
                  <a:moveTo>
                    <a:pt x="119570" y="0"/>
                  </a:moveTo>
                  <a:lnTo>
                    <a:pt x="0" y="0"/>
                  </a:lnTo>
                  <a:lnTo>
                    <a:pt x="0" y="114780"/>
                  </a:lnTo>
                  <a:lnTo>
                    <a:pt x="119570" y="114780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863651" y="8261432"/>
              <a:ext cx="120014" cy="114935"/>
            </a:xfrm>
            <a:custGeom>
              <a:avLst/>
              <a:gdLst/>
              <a:ahLst/>
              <a:cxnLst/>
              <a:rect l="l" t="t" r="r" b="b"/>
              <a:pathLst>
                <a:path w="120015" h="114934">
                  <a:moveTo>
                    <a:pt x="0" y="0"/>
                  </a:moveTo>
                  <a:lnTo>
                    <a:pt x="119570" y="0"/>
                  </a:lnTo>
                  <a:lnTo>
                    <a:pt x="119570" y="114780"/>
                  </a:lnTo>
                  <a:lnTo>
                    <a:pt x="0" y="1147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983220" y="8371431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119570" y="0"/>
                  </a:moveTo>
                  <a:lnTo>
                    <a:pt x="0" y="0"/>
                  </a:lnTo>
                  <a:lnTo>
                    <a:pt x="0" y="109998"/>
                  </a:lnTo>
                  <a:lnTo>
                    <a:pt x="119570" y="109998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983220" y="8371431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0" y="0"/>
                  </a:moveTo>
                  <a:lnTo>
                    <a:pt x="119570" y="0"/>
                  </a:lnTo>
                  <a:lnTo>
                    <a:pt x="119570" y="109998"/>
                  </a:lnTo>
                  <a:lnTo>
                    <a:pt x="0" y="109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863651" y="8678068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119570" y="0"/>
                  </a:moveTo>
                  <a:lnTo>
                    <a:pt x="0" y="0"/>
                  </a:lnTo>
                  <a:lnTo>
                    <a:pt x="0" y="109998"/>
                  </a:lnTo>
                  <a:lnTo>
                    <a:pt x="119570" y="109998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863651" y="8678068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0" y="0"/>
                  </a:moveTo>
                  <a:lnTo>
                    <a:pt x="119570" y="0"/>
                  </a:lnTo>
                  <a:lnTo>
                    <a:pt x="119570" y="109998"/>
                  </a:lnTo>
                  <a:lnTo>
                    <a:pt x="0" y="109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863586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863586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863586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863586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863586" y="858241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863586" y="858241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7102727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102727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983157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983157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983157" y="827099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983157" y="827099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744016" y="806534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744016" y="8065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863651" y="8170564"/>
              <a:ext cx="120014" cy="100965"/>
            </a:xfrm>
            <a:custGeom>
              <a:avLst/>
              <a:gdLst/>
              <a:ahLst/>
              <a:cxnLst/>
              <a:rect l="l" t="t" r="r" b="b"/>
              <a:pathLst>
                <a:path w="120015" h="100965">
                  <a:moveTo>
                    <a:pt x="119570" y="0"/>
                  </a:moveTo>
                  <a:lnTo>
                    <a:pt x="0" y="0"/>
                  </a:lnTo>
                  <a:lnTo>
                    <a:pt x="0" y="100433"/>
                  </a:lnTo>
                  <a:lnTo>
                    <a:pt x="119570" y="100433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863651" y="8170564"/>
              <a:ext cx="120014" cy="100965"/>
            </a:xfrm>
            <a:custGeom>
              <a:avLst/>
              <a:gdLst/>
              <a:ahLst/>
              <a:cxnLst/>
              <a:rect l="l" t="t" r="r" b="b"/>
              <a:pathLst>
                <a:path w="120015" h="100965">
                  <a:moveTo>
                    <a:pt x="0" y="0"/>
                  </a:moveTo>
                  <a:lnTo>
                    <a:pt x="119570" y="0"/>
                  </a:lnTo>
                  <a:lnTo>
                    <a:pt x="119570" y="100433"/>
                  </a:lnTo>
                  <a:lnTo>
                    <a:pt x="0" y="10043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/>
          <p:nvPr/>
        </p:nvSpPr>
        <p:spPr>
          <a:xfrm>
            <a:off x="7785100" y="8293100"/>
            <a:ext cx="267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Output:</a:t>
            </a:r>
            <a:r>
              <a:rPr sz="2000" b="1" spc="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image</a:t>
            </a:r>
            <a:r>
              <a:rPr sz="2000" b="1" spc="80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(pixels)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8" name="object 2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227" y="1959400"/>
            <a:ext cx="3710304" cy="6681470"/>
            <a:chOff x="757227" y="1959400"/>
            <a:chExt cx="3710304" cy="6681470"/>
          </a:xfrm>
        </p:grpSpPr>
        <p:sp>
          <p:nvSpPr>
            <p:cNvPr id="3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Graphics</a:t>
            </a:r>
            <a:r>
              <a:rPr spc="-305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7000" y="2628900"/>
            <a:ext cx="2194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7227" y="3736530"/>
            <a:ext cx="3482975" cy="638175"/>
            <a:chOff x="757227" y="3736530"/>
            <a:chExt cx="3482975" cy="638175"/>
          </a:xfrm>
        </p:grpSpPr>
        <p:sp>
          <p:nvSpPr>
            <p:cNvPr id="10" name="object 10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33500" y="3860800"/>
            <a:ext cx="23355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Triangle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7227" y="4978337"/>
            <a:ext cx="3482975" cy="638175"/>
            <a:chOff x="757227" y="4978337"/>
            <a:chExt cx="3482975" cy="638175"/>
          </a:xfrm>
        </p:grpSpPr>
        <p:sp>
          <p:nvSpPr>
            <p:cNvPr id="14" name="object 14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01800" y="5105400"/>
            <a:ext cx="1596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Rasterization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7227" y="6220145"/>
            <a:ext cx="3482975" cy="1880235"/>
            <a:chOff x="757227" y="6220145"/>
            <a:chExt cx="3482975" cy="1880235"/>
          </a:xfrm>
        </p:grpSpPr>
        <p:sp>
          <p:nvSpPr>
            <p:cNvPr id="18" name="object 18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28700" y="6350000"/>
            <a:ext cx="3853179" cy="157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Fragment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12700" marR="5080" indent="1574800">
              <a:lnSpc>
                <a:spcPct val="204199"/>
              </a:lnSpc>
            </a:pPr>
            <a:r>
              <a:rPr sz="2000" b="1" spc="-10" dirty="0">
                <a:latin typeface="Arial"/>
                <a:cs typeface="Arial"/>
              </a:rPr>
              <a:t>Shaded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Fragments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Framebuffer</a:t>
            </a:r>
            <a:r>
              <a:rPr sz="2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03500" y="5727700"/>
            <a:ext cx="2118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92400" y="4483100"/>
            <a:ext cx="18980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Arial"/>
                <a:cs typeface="Arial"/>
              </a:rPr>
              <a:t>Triangle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17800" y="3251200"/>
            <a:ext cx="17564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83016" y="8343917"/>
            <a:ext cx="905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82503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93813" y="1874153"/>
            <a:ext cx="1395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30730" y="3553138"/>
            <a:ext cx="4283710" cy="3274695"/>
            <a:chOff x="6130730" y="3553138"/>
            <a:chExt cx="4283710" cy="3274695"/>
          </a:xfrm>
        </p:grpSpPr>
        <p:sp>
          <p:nvSpPr>
            <p:cNvPr id="30" name="object 30"/>
            <p:cNvSpPr/>
            <p:nvPr/>
          </p:nvSpPr>
          <p:spPr>
            <a:xfrm>
              <a:off x="7290115" y="3662358"/>
              <a:ext cx="0" cy="3056255"/>
            </a:xfrm>
            <a:custGeom>
              <a:avLst/>
              <a:gdLst/>
              <a:ahLst/>
              <a:cxnLst/>
              <a:rect l="l" t="t" r="r" b="b"/>
              <a:pathLst>
                <a:path h="3056254">
                  <a:moveTo>
                    <a:pt x="0" y="3056008"/>
                  </a:moveTo>
                  <a:lnTo>
                    <a:pt x="0" y="3043308"/>
                  </a:lnTo>
                  <a:lnTo>
                    <a:pt x="0" y="127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A6AAA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29145" y="3553142"/>
              <a:ext cx="121920" cy="3274695"/>
            </a:xfrm>
            <a:custGeom>
              <a:avLst/>
              <a:gdLst/>
              <a:ahLst/>
              <a:cxnLst/>
              <a:rect l="l" t="t" r="r" b="b"/>
              <a:pathLst>
                <a:path w="121920" h="3274695">
                  <a:moveTo>
                    <a:pt x="121920" y="3152533"/>
                  </a:moveTo>
                  <a:lnTo>
                    <a:pt x="0" y="3152533"/>
                  </a:lnTo>
                  <a:lnTo>
                    <a:pt x="60960" y="3274453"/>
                  </a:lnTo>
                  <a:lnTo>
                    <a:pt x="121920" y="3152533"/>
                  </a:lnTo>
                  <a:close/>
                </a:path>
                <a:path w="121920" h="3274695">
                  <a:moveTo>
                    <a:pt x="121920" y="121920"/>
                  </a:moveTo>
                  <a:lnTo>
                    <a:pt x="60960" y="0"/>
                  </a:lnTo>
                  <a:lnTo>
                    <a:pt x="0" y="121920"/>
                  </a:lnTo>
                  <a:lnTo>
                    <a:pt x="121920" y="12192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39950" y="5470466"/>
              <a:ext cx="3056255" cy="0"/>
            </a:xfrm>
            <a:custGeom>
              <a:avLst/>
              <a:gdLst/>
              <a:ahLst/>
              <a:cxnLst/>
              <a:rect l="l" t="t" r="r" b="b"/>
              <a:pathLst>
                <a:path w="3056254">
                  <a:moveTo>
                    <a:pt x="0" y="0"/>
                  </a:moveTo>
                  <a:lnTo>
                    <a:pt x="3055736" y="0"/>
                  </a:lnTo>
                </a:path>
              </a:pathLst>
            </a:custGeom>
            <a:ln w="25400">
              <a:solidFill>
                <a:srgbClr val="A6AAA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30730" y="540950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51168" y="4853239"/>
              <a:ext cx="1697355" cy="1697355"/>
            </a:xfrm>
            <a:custGeom>
              <a:avLst/>
              <a:gdLst/>
              <a:ahLst/>
              <a:cxnLst/>
              <a:rect l="l" t="t" r="r" b="b"/>
              <a:pathLst>
                <a:path w="1697354" h="1697354">
                  <a:moveTo>
                    <a:pt x="1696870" y="0"/>
                  </a:moveTo>
                  <a:lnTo>
                    <a:pt x="1687890" y="8980"/>
                  </a:lnTo>
                  <a:lnTo>
                    <a:pt x="8980" y="1687890"/>
                  </a:lnTo>
                  <a:lnTo>
                    <a:pt x="0" y="1696870"/>
                  </a:lnTo>
                </a:path>
              </a:pathLst>
            </a:custGeom>
            <a:ln w="25400">
              <a:solidFill>
                <a:srgbClr val="A6AAA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73940" y="4776012"/>
              <a:ext cx="1851660" cy="1851660"/>
            </a:xfrm>
            <a:custGeom>
              <a:avLst/>
              <a:gdLst/>
              <a:ahLst/>
              <a:cxnLst/>
              <a:rect l="l" t="t" r="r" b="b"/>
              <a:pathLst>
                <a:path w="1851659" h="1851659">
                  <a:moveTo>
                    <a:pt x="129311" y="1808226"/>
                  </a:moveTo>
                  <a:lnTo>
                    <a:pt x="43103" y="1722018"/>
                  </a:lnTo>
                  <a:lnTo>
                    <a:pt x="0" y="1851329"/>
                  </a:lnTo>
                  <a:lnTo>
                    <a:pt x="129311" y="1808226"/>
                  </a:lnTo>
                  <a:close/>
                </a:path>
                <a:path w="1851659" h="1851659">
                  <a:moveTo>
                    <a:pt x="1851329" y="0"/>
                  </a:moveTo>
                  <a:lnTo>
                    <a:pt x="1722005" y="43103"/>
                  </a:lnTo>
                  <a:lnTo>
                    <a:pt x="1808213" y="129311"/>
                  </a:lnTo>
                  <a:lnTo>
                    <a:pt x="185132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06590" y="5213258"/>
              <a:ext cx="885825" cy="459740"/>
            </a:xfrm>
            <a:custGeom>
              <a:avLst/>
              <a:gdLst/>
              <a:ahLst/>
              <a:cxnLst/>
              <a:rect l="l" t="t" r="r" b="b"/>
              <a:pathLst>
                <a:path w="885825" h="459739">
                  <a:moveTo>
                    <a:pt x="885513" y="278464"/>
                  </a:moveTo>
                  <a:lnTo>
                    <a:pt x="582180" y="278464"/>
                  </a:lnTo>
                  <a:lnTo>
                    <a:pt x="885513" y="459585"/>
                  </a:lnTo>
                  <a:lnTo>
                    <a:pt x="885513" y="278464"/>
                  </a:lnTo>
                  <a:close/>
                </a:path>
                <a:path w="885825" h="459739">
                  <a:moveTo>
                    <a:pt x="582180" y="48540"/>
                  </a:moveTo>
                  <a:lnTo>
                    <a:pt x="0" y="48540"/>
                  </a:lnTo>
                  <a:lnTo>
                    <a:pt x="0" y="427843"/>
                  </a:lnTo>
                  <a:lnTo>
                    <a:pt x="582180" y="427843"/>
                  </a:lnTo>
                  <a:lnTo>
                    <a:pt x="582180" y="278464"/>
                  </a:lnTo>
                  <a:lnTo>
                    <a:pt x="885513" y="278464"/>
                  </a:lnTo>
                  <a:lnTo>
                    <a:pt x="885513" y="172267"/>
                  </a:lnTo>
                  <a:lnTo>
                    <a:pt x="582180" y="172267"/>
                  </a:lnTo>
                  <a:lnTo>
                    <a:pt x="582180" y="48540"/>
                  </a:lnTo>
                  <a:close/>
                </a:path>
                <a:path w="885825" h="459739">
                  <a:moveTo>
                    <a:pt x="885513" y="0"/>
                  </a:moveTo>
                  <a:lnTo>
                    <a:pt x="582180" y="172267"/>
                  </a:lnTo>
                  <a:lnTo>
                    <a:pt x="885513" y="172267"/>
                  </a:lnTo>
                  <a:lnTo>
                    <a:pt x="885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06590" y="5213258"/>
              <a:ext cx="885825" cy="459740"/>
            </a:xfrm>
            <a:custGeom>
              <a:avLst/>
              <a:gdLst/>
              <a:ahLst/>
              <a:cxnLst/>
              <a:rect l="l" t="t" r="r" b="b"/>
              <a:pathLst>
                <a:path w="885825" h="459739">
                  <a:moveTo>
                    <a:pt x="582180" y="48541"/>
                  </a:moveTo>
                  <a:lnTo>
                    <a:pt x="0" y="48541"/>
                  </a:lnTo>
                  <a:lnTo>
                    <a:pt x="0" y="427844"/>
                  </a:lnTo>
                  <a:lnTo>
                    <a:pt x="582180" y="427844"/>
                  </a:lnTo>
                  <a:lnTo>
                    <a:pt x="582180" y="278464"/>
                  </a:lnTo>
                  <a:lnTo>
                    <a:pt x="885513" y="459585"/>
                  </a:lnTo>
                  <a:lnTo>
                    <a:pt x="885513" y="0"/>
                  </a:lnTo>
                  <a:lnTo>
                    <a:pt x="582180" y="172268"/>
                  </a:lnTo>
                  <a:lnTo>
                    <a:pt x="582180" y="4854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315496" y="5470466"/>
              <a:ext cx="86360" cy="0"/>
            </a:xfrm>
            <a:custGeom>
              <a:avLst/>
              <a:gdLst/>
              <a:ahLst/>
              <a:cxnLst/>
              <a:rect l="l" t="t" r="r" b="b"/>
              <a:pathLst>
                <a:path w="86359">
                  <a:moveTo>
                    <a:pt x="0" y="0"/>
                  </a:moveTo>
                  <a:lnTo>
                    <a:pt x="85757" y="0"/>
                  </a:lnTo>
                </a:path>
              </a:pathLst>
            </a:custGeom>
            <a:ln w="25400">
              <a:solidFill>
                <a:srgbClr val="A6AAA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54700" y="5181600"/>
            <a:ext cx="134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A6AAA9"/>
                </a:solidFill>
                <a:latin typeface="Times New Roman"/>
                <a:cs typeface="Times New Roman"/>
              </a:rPr>
              <a:t>z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6500" y="5829300"/>
            <a:ext cx="1651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A6AAA9"/>
                </a:solidFill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78700" y="3771900"/>
            <a:ext cx="1498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i="1" dirty="0">
                <a:solidFill>
                  <a:srgbClr val="A6AAA9"/>
                </a:solidFill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286295" y="4483651"/>
            <a:ext cx="2992120" cy="2976880"/>
            <a:chOff x="9286295" y="4483651"/>
            <a:chExt cx="2992120" cy="2976880"/>
          </a:xfrm>
        </p:grpSpPr>
        <p:sp>
          <p:nvSpPr>
            <p:cNvPr id="43" name="object 43"/>
            <p:cNvSpPr/>
            <p:nvPr/>
          </p:nvSpPr>
          <p:spPr>
            <a:xfrm>
              <a:off x="9294832" y="5252514"/>
              <a:ext cx="1151890" cy="386080"/>
            </a:xfrm>
            <a:custGeom>
              <a:avLst/>
              <a:gdLst/>
              <a:ahLst/>
              <a:cxnLst/>
              <a:rect l="l" t="t" r="r" b="b"/>
              <a:pathLst>
                <a:path w="1151890" h="386079">
                  <a:moveTo>
                    <a:pt x="1151507" y="0"/>
                  </a:moveTo>
                  <a:lnTo>
                    <a:pt x="142523" y="0"/>
                  </a:lnTo>
                  <a:lnTo>
                    <a:pt x="0" y="142523"/>
                  </a:lnTo>
                  <a:lnTo>
                    <a:pt x="1020662" y="385639"/>
                  </a:lnTo>
                  <a:lnTo>
                    <a:pt x="1151507" y="254793"/>
                  </a:lnTo>
                  <a:lnTo>
                    <a:pt x="1151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94832" y="5252513"/>
              <a:ext cx="1151890" cy="386080"/>
            </a:xfrm>
            <a:custGeom>
              <a:avLst/>
              <a:gdLst/>
              <a:ahLst/>
              <a:cxnLst/>
              <a:rect l="l" t="t" r="r" b="b"/>
              <a:pathLst>
                <a:path w="1151890" h="386079">
                  <a:moveTo>
                    <a:pt x="1020662" y="385640"/>
                  </a:moveTo>
                  <a:lnTo>
                    <a:pt x="1151508" y="254794"/>
                  </a:lnTo>
                  <a:lnTo>
                    <a:pt x="1151508" y="0"/>
                  </a:lnTo>
                  <a:lnTo>
                    <a:pt x="142523" y="0"/>
                  </a:lnTo>
                  <a:lnTo>
                    <a:pt x="0" y="142523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95687" y="5395867"/>
              <a:ext cx="1019810" cy="242570"/>
            </a:xfrm>
            <a:custGeom>
              <a:avLst/>
              <a:gdLst/>
              <a:ahLst/>
              <a:cxnLst/>
              <a:rect l="l" t="t" r="r" b="b"/>
              <a:pathLst>
                <a:path w="1019809" h="242570">
                  <a:moveTo>
                    <a:pt x="1019808" y="0"/>
                  </a:moveTo>
                  <a:lnTo>
                    <a:pt x="0" y="0"/>
                  </a:lnTo>
                  <a:lnTo>
                    <a:pt x="0" y="242279"/>
                  </a:lnTo>
                  <a:lnTo>
                    <a:pt x="1019808" y="242279"/>
                  </a:lnTo>
                  <a:lnTo>
                    <a:pt x="1019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95688" y="5395867"/>
              <a:ext cx="1019810" cy="242570"/>
            </a:xfrm>
            <a:custGeom>
              <a:avLst/>
              <a:gdLst/>
              <a:ahLst/>
              <a:cxnLst/>
              <a:rect l="l" t="t" r="r" b="b"/>
              <a:pathLst>
                <a:path w="1019809" h="242570">
                  <a:moveTo>
                    <a:pt x="0" y="242279"/>
                  </a:moveTo>
                  <a:lnTo>
                    <a:pt x="1019808" y="242279"/>
                  </a:lnTo>
                  <a:lnTo>
                    <a:pt x="1019808" y="0"/>
                  </a:lnTo>
                  <a:lnTo>
                    <a:pt x="0" y="0"/>
                  </a:lnTo>
                  <a:lnTo>
                    <a:pt x="0" y="242279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315494" y="5252515"/>
              <a:ext cx="131445" cy="143510"/>
            </a:xfrm>
            <a:custGeom>
              <a:avLst/>
              <a:gdLst/>
              <a:ahLst/>
              <a:cxnLst/>
              <a:rect l="l" t="t" r="r" b="b"/>
              <a:pathLst>
                <a:path w="131445" h="143510">
                  <a:moveTo>
                    <a:pt x="130845" y="0"/>
                  </a:moveTo>
                  <a:lnTo>
                    <a:pt x="0" y="14336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15494" y="5252515"/>
              <a:ext cx="131445" cy="143510"/>
            </a:xfrm>
            <a:custGeom>
              <a:avLst/>
              <a:gdLst/>
              <a:ahLst/>
              <a:cxnLst/>
              <a:rect l="l" t="t" r="r" b="b"/>
              <a:pathLst>
                <a:path w="131445" h="143510">
                  <a:moveTo>
                    <a:pt x="0" y="143360"/>
                  </a:moveTo>
                  <a:lnTo>
                    <a:pt x="130845" y="0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251213" y="6491662"/>
              <a:ext cx="555625" cy="939165"/>
            </a:xfrm>
            <a:custGeom>
              <a:avLst/>
              <a:gdLst/>
              <a:ahLst/>
              <a:cxnLst/>
              <a:rect l="l" t="t" r="r" b="b"/>
              <a:pathLst>
                <a:path w="555625" h="939165">
                  <a:moveTo>
                    <a:pt x="0" y="209039"/>
                  </a:moveTo>
                  <a:lnTo>
                    <a:pt x="246087" y="126167"/>
                  </a:lnTo>
                  <a:lnTo>
                    <a:pt x="474145" y="860161"/>
                  </a:lnTo>
                  <a:lnTo>
                    <a:pt x="216756" y="939139"/>
                  </a:lnTo>
                  <a:lnTo>
                    <a:pt x="0" y="209039"/>
                  </a:lnTo>
                  <a:close/>
                </a:path>
                <a:path w="555625" h="939165">
                  <a:moveTo>
                    <a:pt x="0" y="209039"/>
                  </a:moveTo>
                  <a:lnTo>
                    <a:pt x="107012" y="84954"/>
                  </a:lnTo>
                  <a:lnTo>
                    <a:pt x="342394" y="0"/>
                  </a:lnTo>
                  <a:lnTo>
                    <a:pt x="555599" y="698823"/>
                  </a:lnTo>
                  <a:lnTo>
                    <a:pt x="474145" y="860161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497295" y="6491660"/>
              <a:ext cx="96520" cy="126364"/>
            </a:xfrm>
            <a:custGeom>
              <a:avLst/>
              <a:gdLst/>
              <a:ahLst/>
              <a:cxnLst/>
              <a:rect l="l" t="t" r="r" b="b"/>
              <a:pathLst>
                <a:path w="96520" h="126365">
                  <a:moveTo>
                    <a:pt x="96307" y="0"/>
                  </a:moveTo>
                  <a:lnTo>
                    <a:pt x="0" y="126167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18353" y="5935124"/>
              <a:ext cx="400050" cy="685165"/>
            </a:xfrm>
            <a:custGeom>
              <a:avLst/>
              <a:gdLst/>
              <a:ahLst/>
              <a:cxnLst/>
              <a:rect l="l" t="t" r="r" b="b"/>
              <a:pathLst>
                <a:path w="400050" h="685165">
                  <a:moveTo>
                    <a:pt x="153706" y="0"/>
                  </a:moveTo>
                  <a:lnTo>
                    <a:pt x="0" y="85500"/>
                  </a:lnTo>
                  <a:lnTo>
                    <a:pt x="46540" y="684874"/>
                  </a:lnTo>
                  <a:lnTo>
                    <a:pt x="194715" y="611359"/>
                  </a:lnTo>
                  <a:lnTo>
                    <a:pt x="399434" y="32626"/>
                  </a:lnTo>
                  <a:lnTo>
                    <a:pt x="1537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318353" y="5935124"/>
              <a:ext cx="400050" cy="685165"/>
            </a:xfrm>
            <a:custGeom>
              <a:avLst/>
              <a:gdLst/>
              <a:ahLst/>
              <a:cxnLst/>
              <a:rect l="l" t="t" r="r" b="b"/>
              <a:pathLst>
                <a:path w="400050" h="685165">
                  <a:moveTo>
                    <a:pt x="0" y="85500"/>
                  </a:moveTo>
                  <a:lnTo>
                    <a:pt x="153706" y="0"/>
                  </a:lnTo>
                  <a:lnTo>
                    <a:pt x="399434" y="32626"/>
                  </a:lnTo>
                  <a:lnTo>
                    <a:pt x="194715" y="611359"/>
                  </a:lnTo>
                  <a:lnTo>
                    <a:pt x="46540" y="684874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06704" y="6020616"/>
              <a:ext cx="452755" cy="599440"/>
            </a:xfrm>
            <a:custGeom>
              <a:avLst/>
              <a:gdLst/>
              <a:ahLst/>
              <a:cxnLst/>
              <a:rect l="l" t="t" r="r" b="b"/>
              <a:pathLst>
                <a:path w="452754" h="599440">
                  <a:moveTo>
                    <a:pt x="211651" y="0"/>
                  </a:moveTo>
                  <a:lnTo>
                    <a:pt x="0" y="539141"/>
                  </a:lnTo>
                  <a:lnTo>
                    <a:pt x="258192" y="599391"/>
                  </a:lnTo>
                  <a:lnTo>
                    <a:pt x="452753" y="41589"/>
                  </a:lnTo>
                  <a:lnTo>
                    <a:pt x="211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106704" y="6020617"/>
              <a:ext cx="452755" cy="599440"/>
            </a:xfrm>
            <a:custGeom>
              <a:avLst/>
              <a:gdLst/>
              <a:ahLst/>
              <a:cxnLst/>
              <a:rect l="l" t="t" r="r" b="b"/>
              <a:pathLst>
                <a:path w="452754" h="599440">
                  <a:moveTo>
                    <a:pt x="452753" y="41589"/>
                  </a:moveTo>
                  <a:lnTo>
                    <a:pt x="211651" y="0"/>
                  </a:lnTo>
                  <a:lnTo>
                    <a:pt x="0" y="539141"/>
                  </a:lnTo>
                  <a:lnTo>
                    <a:pt x="258191" y="599391"/>
                  </a:lnTo>
                  <a:lnTo>
                    <a:pt x="452753" y="41589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559464" y="5967756"/>
              <a:ext cx="158750" cy="94615"/>
            </a:xfrm>
            <a:custGeom>
              <a:avLst/>
              <a:gdLst/>
              <a:ahLst/>
              <a:cxnLst/>
              <a:rect l="l" t="t" r="r" b="b"/>
              <a:pathLst>
                <a:path w="158750" h="94614">
                  <a:moveTo>
                    <a:pt x="158315" y="0"/>
                  </a:moveTo>
                  <a:lnTo>
                    <a:pt x="0" y="94446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98648" y="6521534"/>
              <a:ext cx="386715" cy="911860"/>
            </a:xfrm>
            <a:custGeom>
              <a:avLst/>
              <a:gdLst/>
              <a:ahLst/>
              <a:cxnLst/>
              <a:rect l="l" t="t" r="r" b="b"/>
              <a:pathLst>
                <a:path w="386715" h="911859">
                  <a:moveTo>
                    <a:pt x="0" y="163762"/>
                  </a:moveTo>
                  <a:lnTo>
                    <a:pt x="127482" y="10619"/>
                  </a:lnTo>
                  <a:lnTo>
                    <a:pt x="386562" y="0"/>
                  </a:lnTo>
                  <a:lnTo>
                    <a:pt x="386562" y="771348"/>
                  </a:lnTo>
                  <a:lnTo>
                    <a:pt x="246462" y="911447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91750" y="6669794"/>
              <a:ext cx="253365" cy="782320"/>
            </a:xfrm>
            <a:custGeom>
              <a:avLst/>
              <a:gdLst/>
              <a:ahLst/>
              <a:cxnLst/>
              <a:rect l="l" t="t" r="r" b="b"/>
              <a:pathLst>
                <a:path w="253365" h="782320">
                  <a:moveTo>
                    <a:pt x="253359" y="0"/>
                  </a:moveTo>
                  <a:lnTo>
                    <a:pt x="6897" y="15501"/>
                  </a:lnTo>
                  <a:lnTo>
                    <a:pt x="0" y="781950"/>
                  </a:lnTo>
                  <a:lnTo>
                    <a:pt x="253359" y="763187"/>
                  </a:lnTo>
                  <a:lnTo>
                    <a:pt x="2533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991750" y="6669794"/>
              <a:ext cx="253365" cy="782320"/>
            </a:xfrm>
            <a:custGeom>
              <a:avLst/>
              <a:gdLst/>
              <a:ahLst/>
              <a:cxnLst/>
              <a:rect l="l" t="t" r="r" b="b"/>
              <a:pathLst>
                <a:path w="253365" h="782320">
                  <a:moveTo>
                    <a:pt x="6897" y="15502"/>
                  </a:moveTo>
                  <a:lnTo>
                    <a:pt x="253360" y="0"/>
                  </a:lnTo>
                  <a:lnTo>
                    <a:pt x="253360" y="763187"/>
                  </a:lnTo>
                  <a:lnTo>
                    <a:pt x="0" y="781950"/>
                  </a:lnTo>
                  <a:lnTo>
                    <a:pt x="6897" y="15502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94011" y="5917155"/>
              <a:ext cx="455930" cy="673735"/>
            </a:xfrm>
            <a:custGeom>
              <a:avLst/>
              <a:gdLst/>
              <a:ahLst/>
              <a:cxnLst/>
              <a:rect l="l" t="t" r="r" b="b"/>
              <a:pathLst>
                <a:path w="455929" h="673734">
                  <a:moveTo>
                    <a:pt x="334797" y="0"/>
                  </a:moveTo>
                  <a:lnTo>
                    <a:pt x="138665" y="40530"/>
                  </a:lnTo>
                  <a:lnTo>
                    <a:pt x="0" y="179195"/>
                  </a:lnTo>
                  <a:lnTo>
                    <a:pt x="330307" y="673214"/>
                  </a:lnTo>
                  <a:lnTo>
                    <a:pt x="455365" y="531066"/>
                  </a:lnTo>
                  <a:lnTo>
                    <a:pt x="334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894011" y="5917155"/>
              <a:ext cx="455930" cy="673735"/>
            </a:xfrm>
            <a:custGeom>
              <a:avLst/>
              <a:gdLst/>
              <a:ahLst/>
              <a:cxnLst/>
              <a:rect l="l" t="t" r="r" b="b"/>
              <a:pathLst>
                <a:path w="455929" h="673734">
                  <a:moveTo>
                    <a:pt x="0" y="179195"/>
                  </a:moveTo>
                  <a:lnTo>
                    <a:pt x="138665" y="40530"/>
                  </a:lnTo>
                  <a:lnTo>
                    <a:pt x="334797" y="0"/>
                  </a:lnTo>
                  <a:lnTo>
                    <a:pt x="455365" y="531066"/>
                  </a:lnTo>
                  <a:lnTo>
                    <a:pt x="330307" y="673214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108263" y="5917154"/>
              <a:ext cx="120650" cy="137795"/>
            </a:xfrm>
            <a:custGeom>
              <a:avLst/>
              <a:gdLst/>
              <a:ahLst/>
              <a:cxnLst/>
              <a:rect l="l" t="t" r="r" b="b"/>
              <a:pathLst>
                <a:path w="120650" h="137795">
                  <a:moveTo>
                    <a:pt x="120550" y="0"/>
                  </a:moveTo>
                  <a:lnTo>
                    <a:pt x="0" y="137623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94011" y="6047471"/>
              <a:ext cx="335280" cy="597535"/>
            </a:xfrm>
            <a:custGeom>
              <a:avLst/>
              <a:gdLst/>
              <a:ahLst/>
              <a:cxnLst/>
              <a:rect l="l" t="t" r="r" b="b"/>
              <a:pathLst>
                <a:path w="335279" h="597534">
                  <a:moveTo>
                    <a:pt x="224027" y="0"/>
                  </a:moveTo>
                  <a:lnTo>
                    <a:pt x="0" y="48879"/>
                  </a:lnTo>
                  <a:lnTo>
                    <a:pt x="104639" y="597019"/>
                  </a:lnTo>
                  <a:lnTo>
                    <a:pt x="334796" y="547371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94011" y="6047472"/>
              <a:ext cx="335280" cy="597535"/>
            </a:xfrm>
            <a:custGeom>
              <a:avLst/>
              <a:gdLst/>
              <a:ahLst/>
              <a:cxnLst/>
              <a:rect l="l" t="t" r="r" b="b"/>
              <a:pathLst>
                <a:path w="335279" h="597534">
                  <a:moveTo>
                    <a:pt x="0" y="48879"/>
                  </a:moveTo>
                  <a:lnTo>
                    <a:pt x="224029" y="0"/>
                  </a:lnTo>
                  <a:lnTo>
                    <a:pt x="334797" y="547370"/>
                  </a:lnTo>
                  <a:lnTo>
                    <a:pt x="104639" y="597018"/>
                  </a:lnTo>
                  <a:lnTo>
                    <a:pt x="0" y="48879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228804" y="6448229"/>
              <a:ext cx="120650" cy="146685"/>
            </a:xfrm>
            <a:custGeom>
              <a:avLst/>
              <a:gdLst/>
              <a:ahLst/>
              <a:cxnLst/>
              <a:rect l="l" t="t" r="r" b="b"/>
              <a:pathLst>
                <a:path w="120650" h="146684">
                  <a:moveTo>
                    <a:pt x="120568" y="0"/>
                  </a:moveTo>
                  <a:lnTo>
                    <a:pt x="0" y="146621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228804" y="6448229"/>
              <a:ext cx="120650" cy="146685"/>
            </a:xfrm>
            <a:custGeom>
              <a:avLst/>
              <a:gdLst/>
              <a:ahLst/>
              <a:cxnLst/>
              <a:rect l="l" t="t" r="r" b="b"/>
              <a:pathLst>
                <a:path w="120650" h="146684">
                  <a:moveTo>
                    <a:pt x="120568" y="0"/>
                  </a:moveTo>
                  <a:lnTo>
                    <a:pt x="0" y="146621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401253" y="5360031"/>
              <a:ext cx="641985" cy="641985"/>
            </a:xfrm>
            <a:custGeom>
              <a:avLst/>
              <a:gdLst/>
              <a:ahLst/>
              <a:cxnLst/>
              <a:rect l="l" t="t" r="r" b="b"/>
              <a:pathLst>
                <a:path w="641984" h="641985">
                  <a:moveTo>
                    <a:pt x="641868" y="0"/>
                  </a:moveTo>
                  <a:lnTo>
                    <a:pt x="0" y="0"/>
                  </a:lnTo>
                  <a:lnTo>
                    <a:pt x="0" y="641868"/>
                  </a:lnTo>
                  <a:lnTo>
                    <a:pt x="641868" y="641868"/>
                  </a:lnTo>
                  <a:lnTo>
                    <a:pt x="641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401253" y="5360031"/>
              <a:ext cx="641985" cy="641985"/>
            </a:xfrm>
            <a:custGeom>
              <a:avLst/>
              <a:gdLst/>
              <a:ahLst/>
              <a:cxnLst/>
              <a:rect l="l" t="t" r="r" b="b"/>
              <a:pathLst>
                <a:path w="641984" h="641985">
                  <a:moveTo>
                    <a:pt x="0" y="641868"/>
                  </a:moveTo>
                  <a:lnTo>
                    <a:pt x="641868" y="641868"/>
                  </a:lnTo>
                  <a:lnTo>
                    <a:pt x="641868" y="0"/>
                  </a:lnTo>
                  <a:lnTo>
                    <a:pt x="0" y="0"/>
                  </a:lnTo>
                  <a:lnTo>
                    <a:pt x="0" y="641868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01246" y="5193864"/>
              <a:ext cx="791845" cy="808355"/>
            </a:xfrm>
            <a:custGeom>
              <a:avLst/>
              <a:gdLst/>
              <a:ahLst/>
              <a:cxnLst/>
              <a:rect l="l" t="t" r="r" b="b"/>
              <a:pathLst>
                <a:path w="791845" h="808354">
                  <a:moveTo>
                    <a:pt x="791733" y="0"/>
                  </a:moveTo>
                  <a:lnTo>
                    <a:pt x="151434" y="0"/>
                  </a:lnTo>
                  <a:lnTo>
                    <a:pt x="0" y="166169"/>
                  </a:lnTo>
                  <a:lnTo>
                    <a:pt x="641868" y="166169"/>
                  </a:lnTo>
                  <a:lnTo>
                    <a:pt x="641868" y="808037"/>
                  </a:lnTo>
                  <a:lnTo>
                    <a:pt x="791733" y="637037"/>
                  </a:lnTo>
                  <a:lnTo>
                    <a:pt x="7917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401246" y="5193863"/>
              <a:ext cx="791845" cy="808355"/>
            </a:xfrm>
            <a:custGeom>
              <a:avLst/>
              <a:gdLst/>
              <a:ahLst/>
              <a:cxnLst/>
              <a:rect l="l" t="t" r="r" b="b"/>
              <a:pathLst>
                <a:path w="791845" h="808354">
                  <a:moveTo>
                    <a:pt x="641868" y="808037"/>
                  </a:moveTo>
                  <a:lnTo>
                    <a:pt x="791733" y="637036"/>
                  </a:lnTo>
                  <a:lnTo>
                    <a:pt x="791733" y="0"/>
                  </a:lnTo>
                  <a:lnTo>
                    <a:pt x="151435" y="0"/>
                  </a:lnTo>
                  <a:lnTo>
                    <a:pt x="0" y="166169"/>
                  </a:lnTo>
                  <a:lnTo>
                    <a:pt x="641868" y="166169"/>
                  </a:lnTo>
                  <a:lnTo>
                    <a:pt x="641868" y="808037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043114" y="5193869"/>
              <a:ext cx="149860" cy="166370"/>
            </a:xfrm>
            <a:custGeom>
              <a:avLst/>
              <a:gdLst/>
              <a:ahLst/>
              <a:cxnLst/>
              <a:rect l="l" t="t" r="r" b="b"/>
              <a:pathLst>
                <a:path w="149859" h="166370">
                  <a:moveTo>
                    <a:pt x="149864" y="0"/>
                  </a:moveTo>
                  <a:lnTo>
                    <a:pt x="0" y="16616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043114" y="5193869"/>
              <a:ext cx="149860" cy="166370"/>
            </a:xfrm>
            <a:custGeom>
              <a:avLst/>
              <a:gdLst/>
              <a:ahLst/>
              <a:cxnLst/>
              <a:rect l="l" t="t" r="r" b="b"/>
              <a:pathLst>
                <a:path w="149859" h="166370">
                  <a:moveTo>
                    <a:pt x="0" y="166169"/>
                  </a:moveTo>
                  <a:lnTo>
                    <a:pt x="149864" y="0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574508" y="4658357"/>
              <a:ext cx="356870" cy="641985"/>
            </a:xfrm>
            <a:custGeom>
              <a:avLst/>
              <a:gdLst/>
              <a:ahLst/>
              <a:cxnLst/>
              <a:rect l="l" t="t" r="r" b="b"/>
              <a:pathLst>
                <a:path w="356870" h="641985">
                  <a:moveTo>
                    <a:pt x="356872" y="0"/>
                  </a:moveTo>
                  <a:lnTo>
                    <a:pt x="0" y="0"/>
                  </a:lnTo>
                  <a:lnTo>
                    <a:pt x="0" y="641868"/>
                  </a:lnTo>
                  <a:lnTo>
                    <a:pt x="356872" y="641868"/>
                  </a:lnTo>
                  <a:lnTo>
                    <a:pt x="356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574508" y="4658357"/>
              <a:ext cx="356870" cy="641985"/>
            </a:xfrm>
            <a:custGeom>
              <a:avLst/>
              <a:gdLst/>
              <a:ahLst/>
              <a:cxnLst/>
              <a:rect l="l" t="t" r="r" b="b"/>
              <a:pathLst>
                <a:path w="356870" h="641985">
                  <a:moveTo>
                    <a:pt x="0" y="641868"/>
                  </a:moveTo>
                  <a:lnTo>
                    <a:pt x="356872" y="641868"/>
                  </a:lnTo>
                  <a:lnTo>
                    <a:pt x="356872" y="0"/>
                  </a:lnTo>
                  <a:lnTo>
                    <a:pt x="0" y="0"/>
                  </a:lnTo>
                  <a:lnTo>
                    <a:pt x="0" y="641868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74501" y="4492187"/>
              <a:ext cx="491490" cy="808355"/>
            </a:xfrm>
            <a:custGeom>
              <a:avLst/>
              <a:gdLst/>
              <a:ahLst/>
              <a:cxnLst/>
              <a:rect l="l" t="t" r="r" b="b"/>
              <a:pathLst>
                <a:path w="491490" h="808354">
                  <a:moveTo>
                    <a:pt x="491422" y="0"/>
                  </a:moveTo>
                  <a:lnTo>
                    <a:pt x="152493" y="0"/>
                  </a:lnTo>
                  <a:lnTo>
                    <a:pt x="0" y="166169"/>
                  </a:lnTo>
                  <a:lnTo>
                    <a:pt x="356871" y="166169"/>
                  </a:lnTo>
                  <a:lnTo>
                    <a:pt x="356871" y="808037"/>
                  </a:lnTo>
                  <a:lnTo>
                    <a:pt x="491422" y="637035"/>
                  </a:lnTo>
                  <a:lnTo>
                    <a:pt x="4914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574499" y="4492187"/>
              <a:ext cx="491490" cy="808355"/>
            </a:xfrm>
            <a:custGeom>
              <a:avLst/>
              <a:gdLst/>
              <a:ahLst/>
              <a:cxnLst/>
              <a:rect l="l" t="t" r="r" b="b"/>
              <a:pathLst>
                <a:path w="491490" h="808354">
                  <a:moveTo>
                    <a:pt x="356872" y="808037"/>
                  </a:moveTo>
                  <a:lnTo>
                    <a:pt x="491423" y="637036"/>
                  </a:lnTo>
                  <a:lnTo>
                    <a:pt x="491423" y="0"/>
                  </a:lnTo>
                  <a:lnTo>
                    <a:pt x="152494" y="0"/>
                  </a:lnTo>
                  <a:lnTo>
                    <a:pt x="0" y="166169"/>
                  </a:lnTo>
                  <a:lnTo>
                    <a:pt x="356872" y="166169"/>
                  </a:lnTo>
                  <a:lnTo>
                    <a:pt x="356872" y="808037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931372" y="4492193"/>
              <a:ext cx="134620" cy="166370"/>
            </a:xfrm>
            <a:custGeom>
              <a:avLst/>
              <a:gdLst/>
              <a:ahLst/>
              <a:cxnLst/>
              <a:rect l="l" t="t" r="r" b="b"/>
              <a:pathLst>
                <a:path w="134620" h="166370">
                  <a:moveTo>
                    <a:pt x="134551" y="0"/>
                  </a:moveTo>
                  <a:lnTo>
                    <a:pt x="0" y="166169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931372" y="4492192"/>
              <a:ext cx="134620" cy="166370"/>
            </a:xfrm>
            <a:custGeom>
              <a:avLst/>
              <a:gdLst/>
              <a:ahLst/>
              <a:cxnLst/>
              <a:rect l="l" t="t" r="r" b="b"/>
              <a:pathLst>
                <a:path w="134620" h="166370">
                  <a:moveTo>
                    <a:pt x="0" y="166169"/>
                  </a:moveTo>
                  <a:lnTo>
                    <a:pt x="134550" y="0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118061" y="5276956"/>
              <a:ext cx="1151890" cy="386080"/>
            </a:xfrm>
            <a:custGeom>
              <a:avLst/>
              <a:gdLst/>
              <a:ahLst/>
              <a:cxnLst/>
              <a:rect l="l" t="t" r="r" b="b"/>
              <a:pathLst>
                <a:path w="1151890" h="386079">
                  <a:moveTo>
                    <a:pt x="1151489" y="0"/>
                  </a:moveTo>
                  <a:lnTo>
                    <a:pt x="142505" y="0"/>
                  </a:lnTo>
                  <a:lnTo>
                    <a:pt x="0" y="142524"/>
                  </a:lnTo>
                  <a:lnTo>
                    <a:pt x="1020644" y="385640"/>
                  </a:lnTo>
                  <a:lnTo>
                    <a:pt x="1151489" y="254795"/>
                  </a:lnTo>
                  <a:lnTo>
                    <a:pt x="1151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118060" y="5276957"/>
              <a:ext cx="1151890" cy="386080"/>
            </a:xfrm>
            <a:custGeom>
              <a:avLst/>
              <a:gdLst/>
              <a:ahLst/>
              <a:cxnLst/>
              <a:rect l="l" t="t" r="r" b="b"/>
              <a:pathLst>
                <a:path w="1151890" h="386079">
                  <a:moveTo>
                    <a:pt x="1020645" y="385640"/>
                  </a:moveTo>
                  <a:lnTo>
                    <a:pt x="1151491" y="254794"/>
                  </a:lnTo>
                  <a:lnTo>
                    <a:pt x="1151491" y="0"/>
                  </a:lnTo>
                  <a:lnTo>
                    <a:pt x="142506" y="0"/>
                  </a:lnTo>
                  <a:lnTo>
                    <a:pt x="0" y="142523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138705" y="5276956"/>
              <a:ext cx="131445" cy="143510"/>
            </a:xfrm>
            <a:custGeom>
              <a:avLst/>
              <a:gdLst/>
              <a:ahLst/>
              <a:cxnLst/>
              <a:rect l="l" t="t" r="r" b="b"/>
              <a:pathLst>
                <a:path w="131445" h="143510">
                  <a:moveTo>
                    <a:pt x="130845" y="0"/>
                  </a:moveTo>
                  <a:lnTo>
                    <a:pt x="0" y="14336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38705" y="5276956"/>
              <a:ext cx="131445" cy="143510"/>
            </a:xfrm>
            <a:custGeom>
              <a:avLst/>
              <a:gdLst/>
              <a:ahLst/>
              <a:cxnLst/>
              <a:rect l="l" t="t" r="r" b="b"/>
              <a:pathLst>
                <a:path w="131445" h="143510">
                  <a:moveTo>
                    <a:pt x="0" y="143360"/>
                  </a:moveTo>
                  <a:lnTo>
                    <a:pt x="130845" y="0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118908" y="5420315"/>
              <a:ext cx="1019810" cy="242570"/>
            </a:xfrm>
            <a:custGeom>
              <a:avLst/>
              <a:gdLst/>
              <a:ahLst/>
              <a:cxnLst/>
              <a:rect l="l" t="t" r="r" b="b"/>
              <a:pathLst>
                <a:path w="1019809" h="242570">
                  <a:moveTo>
                    <a:pt x="1019791" y="0"/>
                  </a:moveTo>
                  <a:lnTo>
                    <a:pt x="0" y="0"/>
                  </a:lnTo>
                  <a:lnTo>
                    <a:pt x="0" y="242279"/>
                  </a:lnTo>
                  <a:lnTo>
                    <a:pt x="1019791" y="242279"/>
                  </a:lnTo>
                  <a:lnTo>
                    <a:pt x="1019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18908" y="5420315"/>
              <a:ext cx="1019810" cy="242570"/>
            </a:xfrm>
            <a:custGeom>
              <a:avLst/>
              <a:gdLst/>
              <a:ahLst/>
              <a:cxnLst/>
              <a:rect l="l" t="t" r="r" b="b"/>
              <a:pathLst>
                <a:path w="1019809" h="242570">
                  <a:moveTo>
                    <a:pt x="0" y="242279"/>
                  </a:moveTo>
                  <a:lnTo>
                    <a:pt x="1019791" y="242279"/>
                  </a:lnTo>
                  <a:lnTo>
                    <a:pt x="1019791" y="0"/>
                  </a:lnTo>
                  <a:lnTo>
                    <a:pt x="0" y="0"/>
                  </a:lnTo>
                  <a:lnTo>
                    <a:pt x="0" y="242279"/>
                  </a:lnTo>
                  <a:close/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245103" y="6525611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0" y="144179"/>
                  </a:moveTo>
                  <a:lnTo>
                    <a:pt x="144162" y="0"/>
                  </a:lnTo>
                </a:path>
              </a:pathLst>
            </a:custGeom>
            <a:ln w="1707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295900" y="2501900"/>
            <a:ext cx="713803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70" dirty="0">
                <a:latin typeface="Arial"/>
                <a:cs typeface="Arial"/>
              </a:rPr>
              <a:t>Model,</a:t>
            </a:r>
            <a:r>
              <a:rPr sz="3400" b="1" spc="-50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View,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spc="-35" dirty="0">
                <a:latin typeface="Arial"/>
                <a:cs typeface="Arial"/>
              </a:rPr>
              <a:t>Projection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spc="-65" dirty="0">
                <a:latin typeface="Arial"/>
                <a:cs typeface="Arial"/>
              </a:rPr>
              <a:t>transforms</a:t>
            </a:r>
            <a:endParaRPr sz="3400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227" y="1959400"/>
            <a:ext cx="3710304" cy="6681470"/>
            <a:chOff x="757227" y="1959400"/>
            <a:chExt cx="3710304" cy="6681470"/>
          </a:xfrm>
        </p:grpSpPr>
        <p:sp>
          <p:nvSpPr>
            <p:cNvPr id="3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Graphics</a:t>
            </a:r>
            <a:r>
              <a:rPr spc="-305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7000" y="2628900"/>
            <a:ext cx="2194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Vertex</a:t>
            </a:r>
            <a:r>
              <a:rPr sz="2000" b="1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7227" y="3736530"/>
            <a:ext cx="3482975" cy="4363720"/>
            <a:chOff x="757227" y="3736530"/>
            <a:chExt cx="3482975" cy="4363720"/>
          </a:xfrm>
        </p:grpSpPr>
        <p:sp>
          <p:nvSpPr>
            <p:cNvPr id="10" name="object 10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2627" y="6245544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627" y="6245544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8700" y="3251200"/>
            <a:ext cx="4559935" cy="542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404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2400"/>
              </a:spcBef>
            </a:pP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Triangle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85800" marR="1003300" indent="990600">
              <a:lnSpc>
                <a:spcPct val="204199"/>
              </a:lnSpc>
            </a:pPr>
            <a:r>
              <a:rPr sz="2000" b="1" spc="-35" dirty="0">
                <a:latin typeface="Arial"/>
                <a:cs typeface="Arial"/>
              </a:rPr>
              <a:t>Triangle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 Rasterization</a:t>
            </a:r>
            <a:endParaRPr sz="2000">
              <a:latin typeface="Arial"/>
              <a:cs typeface="Arial"/>
            </a:endParaRPr>
          </a:p>
          <a:p>
            <a:pPr marL="203200" marR="871855" indent="1384300">
              <a:lnSpc>
                <a:spcPct val="204199"/>
              </a:lnSpc>
            </a:pP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Fragment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12700" marR="711200" indent="1574800">
              <a:lnSpc>
                <a:spcPct val="204199"/>
              </a:lnSpc>
            </a:pPr>
            <a:r>
              <a:rPr sz="2000" b="1" spc="-10" dirty="0">
                <a:latin typeface="Arial"/>
                <a:cs typeface="Arial"/>
              </a:rPr>
              <a:t>Shaded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Fragments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Framebuffer</a:t>
            </a:r>
            <a:r>
              <a:rPr sz="2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82503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93813" y="1874153"/>
            <a:ext cx="1395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58587" y="3711656"/>
            <a:ext cx="4827905" cy="4416425"/>
            <a:chOff x="6458587" y="3711656"/>
            <a:chExt cx="4827905" cy="4416425"/>
          </a:xfrm>
        </p:grpSpPr>
        <p:sp>
          <p:nvSpPr>
            <p:cNvPr id="22" name="object 22"/>
            <p:cNvSpPr/>
            <p:nvPr/>
          </p:nvSpPr>
          <p:spPr>
            <a:xfrm>
              <a:off x="7187914" y="4054575"/>
              <a:ext cx="3997325" cy="3853179"/>
            </a:xfrm>
            <a:custGeom>
              <a:avLst/>
              <a:gdLst/>
              <a:ahLst/>
              <a:cxnLst/>
              <a:rect l="l" t="t" r="r" b="b"/>
              <a:pathLst>
                <a:path w="3997325" h="3853179">
                  <a:moveTo>
                    <a:pt x="2433297" y="0"/>
                  </a:moveTo>
                  <a:lnTo>
                    <a:pt x="0" y="3852625"/>
                  </a:lnTo>
                  <a:lnTo>
                    <a:pt x="3996709" y="3000980"/>
                  </a:lnTo>
                  <a:lnTo>
                    <a:pt x="2433297" y="0"/>
                  </a:lnTo>
                  <a:close/>
                </a:path>
              </a:pathLst>
            </a:custGeom>
            <a:solidFill>
              <a:srgbClr val="E93F34">
                <a:alpha val="245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73388" y="3718006"/>
              <a:ext cx="4806950" cy="4403725"/>
            </a:xfrm>
            <a:custGeom>
              <a:avLst/>
              <a:gdLst/>
              <a:ahLst/>
              <a:cxnLst/>
              <a:rect l="l" t="t" r="r" b="b"/>
              <a:pathLst>
                <a:path w="4806950" h="4403725">
                  <a:moveTo>
                    <a:pt x="0" y="0"/>
                  </a:moveTo>
                  <a:lnTo>
                    <a:pt x="4806356" y="0"/>
                  </a:lnTo>
                  <a:lnTo>
                    <a:pt x="4806356" y="4403690"/>
                  </a:lnTo>
                  <a:lnTo>
                    <a:pt x="0" y="44036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79117" y="4171263"/>
              <a:ext cx="4802505" cy="0"/>
            </a:xfrm>
            <a:custGeom>
              <a:avLst/>
              <a:gdLst/>
              <a:ahLst/>
              <a:cxnLst/>
              <a:rect l="l" t="t" r="r" b="b"/>
              <a:pathLst>
                <a:path w="4802505">
                  <a:moveTo>
                    <a:pt x="480203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79117" y="4609917"/>
              <a:ext cx="4791710" cy="0"/>
            </a:xfrm>
            <a:custGeom>
              <a:avLst/>
              <a:gdLst/>
              <a:ahLst/>
              <a:cxnLst/>
              <a:rect l="l" t="t" r="r" b="b"/>
              <a:pathLst>
                <a:path w="4791709">
                  <a:moveTo>
                    <a:pt x="479149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9117" y="5048572"/>
              <a:ext cx="4791710" cy="0"/>
            </a:xfrm>
            <a:custGeom>
              <a:avLst/>
              <a:gdLst/>
              <a:ahLst/>
              <a:cxnLst/>
              <a:rect l="l" t="t" r="r" b="b"/>
              <a:pathLst>
                <a:path w="4791709">
                  <a:moveTo>
                    <a:pt x="479150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72506" y="5487226"/>
              <a:ext cx="4808855" cy="0"/>
            </a:xfrm>
            <a:custGeom>
              <a:avLst/>
              <a:gdLst/>
              <a:ahLst/>
              <a:cxnLst/>
              <a:rect l="l" t="t" r="r" b="b"/>
              <a:pathLst>
                <a:path w="4808855">
                  <a:moveTo>
                    <a:pt x="480880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79117" y="5925881"/>
              <a:ext cx="4780915" cy="0"/>
            </a:xfrm>
            <a:custGeom>
              <a:avLst/>
              <a:gdLst/>
              <a:ahLst/>
              <a:cxnLst/>
              <a:rect l="l" t="t" r="r" b="b"/>
              <a:pathLst>
                <a:path w="4780915">
                  <a:moveTo>
                    <a:pt x="478091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79117" y="6364536"/>
              <a:ext cx="4791710" cy="0"/>
            </a:xfrm>
            <a:custGeom>
              <a:avLst/>
              <a:gdLst/>
              <a:ahLst/>
              <a:cxnLst/>
              <a:rect l="l" t="t" r="r" b="b"/>
              <a:pathLst>
                <a:path w="4791709">
                  <a:moveTo>
                    <a:pt x="4791426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9117" y="6803191"/>
              <a:ext cx="4780915" cy="0"/>
            </a:xfrm>
            <a:custGeom>
              <a:avLst/>
              <a:gdLst/>
              <a:ahLst/>
              <a:cxnLst/>
              <a:rect l="l" t="t" r="r" b="b"/>
              <a:pathLst>
                <a:path w="4780915">
                  <a:moveTo>
                    <a:pt x="478087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58587" y="7241847"/>
              <a:ext cx="4807585" cy="0"/>
            </a:xfrm>
            <a:custGeom>
              <a:avLst/>
              <a:gdLst/>
              <a:ahLst/>
              <a:cxnLst/>
              <a:rect l="l" t="t" r="r" b="b"/>
              <a:pathLst>
                <a:path w="4807584">
                  <a:moveTo>
                    <a:pt x="480699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55265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28663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99919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72247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44573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17972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89228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61554" y="3718035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768150" y="3713579"/>
              <a:ext cx="0" cy="4404995"/>
            </a:xfrm>
            <a:custGeom>
              <a:avLst/>
              <a:gdLst/>
              <a:ahLst/>
              <a:cxnLst/>
              <a:rect l="l" t="t" r="r" b="b"/>
              <a:pathLst>
                <a:path h="4404995">
                  <a:moveTo>
                    <a:pt x="0" y="0"/>
                  </a:moveTo>
                  <a:lnTo>
                    <a:pt x="0" y="4404691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86108" y="7686176"/>
              <a:ext cx="4780915" cy="0"/>
            </a:xfrm>
            <a:custGeom>
              <a:avLst/>
              <a:gdLst/>
              <a:ahLst/>
              <a:cxnLst/>
              <a:rect l="l" t="t" r="r" b="b"/>
              <a:pathLst>
                <a:path w="4780915">
                  <a:moveTo>
                    <a:pt x="478087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94889" y="4095273"/>
              <a:ext cx="3980179" cy="3813810"/>
            </a:xfrm>
            <a:custGeom>
              <a:avLst/>
              <a:gdLst/>
              <a:ahLst/>
              <a:cxnLst/>
              <a:rect l="l" t="t" r="r" b="b"/>
              <a:pathLst>
                <a:path w="3980179" h="3813809">
                  <a:moveTo>
                    <a:pt x="2432589" y="0"/>
                  </a:moveTo>
                  <a:lnTo>
                    <a:pt x="3979724" y="2984207"/>
                  </a:lnTo>
                  <a:lnTo>
                    <a:pt x="0" y="3813341"/>
                  </a:lnTo>
                  <a:lnTo>
                    <a:pt x="2432589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5831" y="7864024"/>
              <a:ext cx="110836" cy="1108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7422408"/>
              <a:ext cx="110836" cy="1108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6980792"/>
              <a:ext cx="110836" cy="1108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6539176"/>
              <a:ext cx="110836" cy="1108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5831" y="6097560"/>
              <a:ext cx="110836" cy="1108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5655945"/>
              <a:ext cx="110836" cy="1108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5214329"/>
              <a:ext cx="110836" cy="1108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4772713"/>
              <a:ext cx="110836" cy="1108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5831" y="4331097"/>
              <a:ext cx="110836" cy="1108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5831" y="3889481"/>
              <a:ext cx="110836" cy="1108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7422408"/>
              <a:ext cx="110836" cy="11083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6980792"/>
              <a:ext cx="110836" cy="1108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6539176"/>
              <a:ext cx="110836" cy="1108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495" y="6097560"/>
              <a:ext cx="110836" cy="11083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5655945"/>
              <a:ext cx="110836" cy="1108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5214329"/>
              <a:ext cx="110836" cy="1108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4772713"/>
              <a:ext cx="110836" cy="1108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495" y="4331097"/>
              <a:ext cx="110836" cy="1108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495" y="3889481"/>
              <a:ext cx="110836" cy="1108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9160" y="7864024"/>
              <a:ext cx="110836" cy="1108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160" y="6980792"/>
              <a:ext cx="110836" cy="1108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160" y="6539176"/>
              <a:ext cx="110836" cy="11083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9160" y="6097560"/>
              <a:ext cx="110836" cy="11083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160" y="5655945"/>
              <a:ext cx="110836" cy="1108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160" y="5214329"/>
              <a:ext cx="110836" cy="1108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160" y="4772713"/>
              <a:ext cx="110836" cy="1108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09160" y="4331097"/>
              <a:ext cx="110836" cy="11083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160" y="3889481"/>
              <a:ext cx="110836" cy="11083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5825" y="7864024"/>
              <a:ext cx="110836" cy="11083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5825" y="6097560"/>
              <a:ext cx="110836" cy="1108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5825" y="5655945"/>
              <a:ext cx="110836" cy="11083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5825" y="4772713"/>
              <a:ext cx="110836" cy="1108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5825" y="5214329"/>
              <a:ext cx="110836" cy="11083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5825" y="4331097"/>
              <a:ext cx="110836" cy="11083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5825" y="3889481"/>
              <a:ext cx="110836" cy="1108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2489" y="7864024"/>
              <a:ext cx="110836" cy="11083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2489" y="5214329"/>
              <a:ext cx="110836" cy="1108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2489" y="4772713"/>
              <a:ext cx="110836" cy="1108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2489" y="4331097"/>
              <a:ext cx="110836" cy="1108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2489" y="3889481"/>
              <a:ext cx="110836" cy="11083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9155" y="7864024"/>
              <a:ext cx="110836" cy="11083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9155" y="4772713"/>
              <a:ext cx="110836" cy="11083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9155" y="4331097"/>
              <a:ext cx="110836" cy="11083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9155" y="3889481"/>
              <a:ext cx="110836" cy="11083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5819" y="7864024"/>
              <a:ext cx="110836" cy="11083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5819" y="7422408"/>
              <a:ext cx="110836" cy="11083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5819" y="3889481"/>
              <a:ext cx="110836" cy="11083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2484" y="7864024"/>
              <a:ext cx="110836" cy="11083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2484" y="7422408"/>
              <a:ext cx="110836" cy="11083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2484" y="4772713"/>
              <a:ext cx="110836" cy="11083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2484" y="4331097"/>
              <a:ext cx="110836" cy="11083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2484" y="3889481"/>
              <a:ext cx="110836" cy="11083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1720" y="7414968"/>
              <a:ext cx="161636" cy="1616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9148" y="7864024"/>
              <a:ext cx="110836" cy="11083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148" y="7422408"/>
              <a:ext cx="110836" cy="11083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8386" y="7414968"/>
              <a:ext cx="161636" cy="16163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148" y="5655945"/>
              <a:ext cx="110836" cy="11083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8386" y="6973352"/>
              <a:ext cx="161636" cy="16163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148" y="5214329"/>
              <a:ext cx="110836" cy="11083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148" y="4772713"/>
              <a:ext cx="110836" cy="11083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8386" y="6531736"/>
              <a:ext cx="161636" cy="16163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9148" y="4331097"/>
              <a:ext cx="110836" cy="11083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148" y="3889481"/>
              <a:ext cx="110836" cy="11083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12" y="7864024"/>
              <a:ext cx="110836" cy="11083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050" y="7414968"/>
              <a:ext cx="161636" cy="16163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12" y="7422408"/>
              <a:ext cx="110836" cy="11083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050" y="6973352"/>
              <a:ext cx="161636" cy="16163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12" y="6539176"/>
              <a:ext cx="110836" cy="11083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12" y="6097560"/>
              <a:ext cx="110836" cy="11083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050" y="6531736"/>
              <a:ext cx="161636" cy="16163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12" y="5655945"/>
              <a:ext cx="110836" cy="11083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12" y="5214329"/>
              <a:ext cx="110836" cy="11083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050" y="6090121"/>
              <a:ext cx="161636" cy="16163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12" y="4772713"/>
              <a:ext cx="110836" cy="11083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5050" y="5648505"/>
              <a:ext cx="161636" cy="16163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5812" y="4331097"/>
              <a:ext cx="110836" cy="11083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812" y="3889481"/>
              <a:ext cx="110836" cy="11083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1715" y="7414968"/>
              <a:ext cx="161636" cy="16163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615510" y="7428757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3"/>
                  </a:lnTo>
                  <a:lnTo>
                    <a:pt x="14372" y="14372"/>
                  </a:lnTo>
                  <a:lnTo>
                    <a:pt x="3593" y="30604"/>
                  </a:lnTo>
                  <a:lnTo>
                    <a:pt x="0" y="49068"/>
                  </a:lnTo>
                  <a:lnTo>
                    <a:pt x="3593" y="67533"/>
                  </a:lnTo>
                  <a:lnTo>
                    <a:pt x="14372" y="83765"/>
                  </a:lnTo>
                  <a:lnTo>
                    <a:pt x="30603" y="94544"/>
                  </a:lnTo>
                  <a:lnTo>
                    <a:pt x="49068" y="98137"/>
                  </a:lnTo>
                  <a:lnTo>
                    <a:pt x="67532" y="94544"/>
                  </a:lnTo>
                  <a:lnTo>
                    <a:pt x="83765" y="83765"/>
                  </a:lnTo>
                  <a:lnTo>
                    <a:pt x="94543" y="67533"/>
                  </a:lnTo>
                  <a:lnTo>
                    <a:pt x="98136" y="49068"/>
                  </a:lnTo>
                  <a:lnTo>
                    <a:pt x="94543" y="30604"/>
                  </a:lnTo>
                  <a:lnTo>
                    <a:pt x="83765" y="14372"/>
                  </a:lnTo>
                  <a:lnTo>
                    <a:pt x="67532" y="3593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1715" y="6973352"/>
              <a:ext cx="161636" cy="16163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8092174" y="7428757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3"/>
                  </a:lnTo>
                  <a:lnTo>
                    <a:pt x="14372" y="14372"/>
                  </a:lnTo>
                  <a:lnTo>
                    <a:pt x="3593" y="30604"/>
                  </a:lnTo>
                  <a:lnTo>
                    <a:pt x="0" y="49068"/>
                  </a:lnTo>
                  <a:lnTo>
                    <a:pt x="3593" y="67533"/>
                  </a:lnTo>
                  <a:lnTo>
                    <a:pt x="14372" y="83765"/>
                  </a:lnTo>
                  <a:lnTo>
                    <a:pt x="30604" y="94544"/>
                  </a:lnTo>
                  <a:lnTo>
                    <a:pt x="49068" y="98137"/>
                  </a:lnTo>
                  <a:lnTo>
                    <a:pt x="67533" y="94544"/>
                  </a:lnTo>
                  <a:lnTo>
                    <a:pt x="83765" y="83765"/>
                  </a:lnTo>
                  <a:lnTo>
                    <a:pt x="94544" y="67533"/>
                  </a:lnTo>
                  <a:lnTo>
                    <a:pt x="98137" y="49068"/>
                  </a:lnTo>
                  <a:lnTo>
                    <a:pt x="94544" y="30604"/>
                  </a:lnTo>
                  <a:lnTo>
                    <a:pt x="83765" y="14372"/>
                  </a:lnTo>
                  <a:lnTo>
                    <a:pt x="67533" y="3593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1715" y="6531736"/>
              <a:ext cx="161636" cy="16163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8092174" y="6987142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4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1715" y="6090121"/>
              <a:ext cx="161636" cy="16163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1715" y="5648505"/>
              <a:ext cx="161636" cy="16163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8092174" y="6545526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4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1715" y="5206889"/>
              <a:ext cx="161636" cy="16163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568830" y="6987146"/>
              <a:ext cx="98425" cy="539750"/>
            </a:xfrm>
            <a:custGeom>
              <a:avLst/>
              <a:gdLst/>
              <a:ahLst/>
              <a:cxnLst/>
              <a:rect l="l" t="t" r="r" b="b"/>
              <a:pathLst>
                <a:path w="98425" h="539750">
                  <a:moveTo>
                    <a:pt x="98145" y="490689"/>
                  </a:moveTo>
                  <a:lnTo>
                    <a:pt x="94551" y="472224"/>
                  </a:lnTo>
                  <a:lnTo>
                    <a:pt x="83769" y="455993"/>
                  </a:lnTo>
                  <a:lnTo>
                    <a:pt x="67538" y="445211"/>
                  </a:lnTo>
                  <a:lnTo>
                    <a:pt x="49072" y="441617"/>
                  </a:lnTo>
                  <a:lnTo>
                    <a:pt x="30607" y="445211"/>
                  </a:lnTo>
                  <a:lnTo>
                    <a:pt x="14376" y="455993"/>
                  </a:lnTo>
                  <a:lnTo>
                    <a:pt x="3594" y="472224"/>
                  </a:lnTo>
                  <a:lnTo>
                    <a:pt x="0" y="490689"/>
                  </a:lnTo>
                  <a:lnTo>
                    <a:pt x="3594" y="509155"/>
                  </a:lnTo>
                  <a:lnTo>
                    <a:pt x="14376" y="525386"/>
                  </a:lnTo>
                  <a:lnTo>
                    <a:pt x="30607" y="536155"/>
                  </a:lnTo>
                  <a:lnTo>
                    <a:pt x="49072" y="539750"/>
                  </a:lnTo>
                  <a:lnTo>
                    <a:pt x="67538" y="536155"/>
                  </a:lnTo>
                  <a:lnTo>
                    <a:pt x="83769" y="525386"/>
                  </a:lnTo>
                  <a:lnTo>
                    <a:pt x="94551" y="509155"/>
                  </a:lnTo>
                  <a:lnTo>
                    <a:pt x="98145" y="490689"/>
                  </a:lnTo>
                  <a:close/>
                </a:path>
                <a:path w="98425" h="539750">
                  <a:moveTo>
                    <a:pt x="98145" y="49072"/>
                  </a:moveTo>
                  <a:lnTo>
                    <a:pt x="94551" y="30607"/>
                  </a:lnTo>
                  <a:lnTo>
                    <a:pt x="83769" y="14376"/>
                  </a:lnTo>
                  <a:lnTo>
                    <a:pt x="67538" y="3594"/>
                  </a:lnTo>
                  <a:lnTo>
                    <a:pt x="49072" y="0"/>
                  </a:lnTo>
                  <a:lnTo>
                    <a:pt x="30607" y="3594"/>
                  </a:lnTo>
                  <a:lnTo>
                    <a:pt x="14376" y="14376"/>
                  </a:lnTo>
                  <a:lnTo>
                    <a:pt x="3594" y="30607"/>
                  </a:lnTo>
                  <a:lnTo>
                    <a:pt x="0" y="49072"/>
                  </a:lnTo>
                  <a:lnTo>
                    <a:pt x="3594" y="67538"/>
                  </a:lnTo>
                  <a:lnTo>
                    <a:pt x="14376" y="83769"/>
                  </a:lnTo>
                  <a:lnTo>
                    <a:pt x="30607" y="94551"/>
                  </a:lnTo>
                  <a:lnTo>
                    <a:pt x="49072" y="98132"/>
                  </a:lnTo>
                  <a:lnTo>
                    <a:pt x="67538" y="94551"/>
                  </a:lnTo>
                  <a:lnTo>
                    <a:pt x="83769" y="83769"/>
                  </a:lnTo>
                  <a:lnTo>
                    <a:pt x="94551" y="67538"/>
                  </a:lnTo>
                  <a:lnTo>
                    <a:pt x="98145" y="49072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379" y="6973352"/>
              <a:ext cx="161636" cy="16163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8568839" y="6545526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1" y="14371"/>
                  </a:lnTo>
                  <a:lnTo>
                    <a:pt x="3592" y="30603"/>
                  </a:lnTo>
                  <a:lnTo>
                    <a:pt x="0" y="49068"/>
                  </a:lnTo>
                  <a:lnTo>
                    <a:pt x="3592" y="67532"/>
                  </a:lnTo>
                  <a:lnTo>
                    <a:pt x="14371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379" y="6531736"/>
              <a:ext cx="161636" cy="16163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568839" y="6103910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1" y="14371"/>
                  </a:lnTo>
                  <a:lnTo>
                    <a:pt x="3592" y="30603"/>
                  </a:lnTo>
                  <a:lnTo>
                    <a:pt x="0" y="49068"/>
                  </a:lnTo>
                  <a:lnTo>
                    <a:pt x="3592" y="67532"/>
                  </a:lnTo>
                  <a:lnTo>
                    <a:pt x="14371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379" y="6090121"/>
              <a:ext cx="161636" cy="16163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379" y="5648505"/>
              <a:ext cx="161636" cy="161636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8568839" y="5662295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1" y="14371"/>
                  </a:lnTo>
                  <a:lnTo>
                    <a:pt x="3592" y="30603"/>
                  </a:lnTo>
                  <a:lnTo>
                    <a:pt x="0" y="49068"/>
                  </a:lnTo>
                  <a:lnTo>
                    <a:pt x="3592" y="67532"/>
                  </a:lnTo>
                  <a:lnTo>
                    <a:pt x="14371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379" y="5206889"/>
              <a:ext cx="161636" cy="16163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9045504" y="7428757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3"/>
                  </a:lnTo>
                  <a:lnTo>
                    <a:pt x="14372" y="14372"/>
                  </a:lnTo>
                  <a:lnTo>
                    <a:pt x="3593" y="30604"/>
                  </a:lnTo>
                  <a:lnTo>
                    <a:pt x="0" y="49068"/>
                  </a:lnTo>
                  <a:lnTo>
                    <a:pt x="3593" y="67533"/>
                  </a:lnTo>
                  <a:lnTo>
                    <a:pt x="14372" y="83765"/>
                  </a:lnTo>
                  <a:lnTo>
                    <a:pt x="30604" y="94544"/>
                  </a:lnTo>
                  <a:lnTo>
                    <a:pt x="49068" y="98137"/>
                  </a:lnTo>
                  <a:lnTo>
                    <a:pt x="67533" y="94544"/>
                  </a:lnTo>
                  <a:lnTo>
                    <a:pt x="83765" y="83765"/>
                  </a:lnTo>
                  <a:lnTo>
                    <a:pt x="94544" y="67533"/>
                  </a:lnTo>
                  <a:lnTo>
                    <a:pt x="98137" y="49068"/>
                  </a:lnTo>
                  <a:lnTo>
                    <a:pt x="94544" y="30604"/>
                  </a:lnTo>
                  <a:lnTo>
                    <a:pt x="83765" y="14372"/>
                  </a:lnTo>
                  <a:lnTo>
                    <a:pt x="67533" y="3593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8379" y="4765273"/>
              <a:ext cx="161636" cy="161636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9045504" y="6987142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4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6735" y="7859707"/>
              <a:ext cx="161636" cy="16163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8379" y="4323657"/>
              <a:ext cx="161636" cy="161636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9045504" y="6545526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4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5044" y="6973352"/>
              <a:ext cx="161636" cy="161636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9045504" y="6103910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4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5044" y="6531736"/>
              <a:ext cx="161636" cy="161636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9045504" y="5662295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4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5044" y="6090121"/>
              <a:ext cx="161636" cy="161636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9045504" y="5220679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4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5"/>
                  </a:lnTo>
                  <a:lnTo>
                    <a:pt x="30604" y="94543"/>
                  </a:lnTo>
                  <a:lnTo>
                    <a:pt x="49068" y="98136"/>
                  </a:lnTo>
                  <a:lnTo>
                    <a:pt x="67533" y="94543"/>
                  </a:lnTo>
                  <a:lnTo>
                    <a:pt x="83765" y="83765"/>
                  </a:lnTo>
                  <a:lnTo>
                    <a:pt x="94544" y="67532"/>
                  </a:lnTo>
                  <a:lnTo>
                    <a:pt x="98137" y="49068"/>
                  </a:lnTo>
                  <a:lnTo>
                    <a:pt x="94544" y="30603"/>
                  </a:lnTo>
                  <a:lnTo>
                    <a:pt x="83765" y="14371"/>
                  </a:lnTo>
                  <a:lnTo>
                    <a:pt x="67533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5044" y="5648505"/>
              <a:ext cx="161636" cy="161636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9522169" y="6987142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5044" y="5206889"/>
              <a:ext cx="161636" cy="161636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522169" y="6545526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1708" y="6973352"/>
              <a:ext cx="161636" cy="161636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9522169" y="6103910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1708" y="6531736"/>
              <a:ext cx="161636" cy="161636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9522169" y="5662295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49068" y="0"/>
                  </a:moveTo>
                  <a:lnTo>
                    <a:pt x="30603" y="3592"/>
                  </a:lnTo>
                  <a:lnTo>
                    <a:pt x="14372" y="14371"/>
                  </a:lnTo>
                  <a:lnTo>
                    <a:pt x="3593" y="30603"/>
                  </a:lnTo>
                  <a:lnTo>
                    <a:pt x="0" y="49068"/>
                  </a:lnTo>
                  <a:lnTo>
                    <a:pt x="3593" y="67532"/>
                  </a:lnTo>
                  <a:lnTo>
                    <a:pt x="14372" y="83764"/>
                  </a:lnTo>
                  <a:lnTo>
                    <a:pt x="30603" y="94543"/>
                  </a:lnTo>
                  <a:lnTo>
                    <a:pt x="49068" y="98136"/>
                  </a:lnTo>
                  <a:lnTo>
                    <a:pt x="67532" y="94543"/>
                  </a:lnTo>
                  <a:lnTo>
                    <a:pt x="83765" y="83764"/>
                  </a:lnTo>
                  <a:lnTo>
                    <a:pt x="94543" y="67532"/>
                  </a:lnTo>
                  <a:lnTo>
                    <a:pt x="98136" y="49068"/>
                  </a:lnTo>
                  <a:lnTo>
                    <a:pt x="94543" y="30603"/>
                  </a:lnTo>
                  <a:lnTo>
                    <a:pt x="83765" y="14371"/>
                  </a:lnTo>
                  <a:lnTo>
                    <a:pt x="67532" y="3592"/>
                  </a:lnTo>
                  <a:lnTo>
                    <a:pt x="49068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1708" y="6090121"/>
              <a:ext cx="161636" cy="161636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9522168" y="4779073"/>
              <a:ext cx="98425" cy="539750"/>
            </a:xfrm>
            <a:custGeom>
              <a:avLst/>
              <a:gdLst/>
              <a:ahLst/>
              <a:cxnLst/>
              <a:rect l="l" t="t" r="r" b="b"/>
              <a:pathLst>
                <a:path w="98425" h="539750">
                  <a:moveTo>
                    <a:pt x="98132" y="490677"/>
                  </a:moveTo>
                  <a:lnTo>
                    <a:pt x="94538" y="472211"/>
                  </a:lnTo>
                  <a:lnTo>
                    <a:pt x="83756" y="455980"/>
                  </a:lnTo>
                  <a:lnTo>
                    <a:pt x="67525" y="445198"/>
                  </a:lnTo>
                  <a:lnTo>
                    <a:pt x="49060" y="441617"/>
                  </a:lnTo>
                  <a:lnTo>
                    <a:pt x="30594" y="445198"/>
                  </a:lnTo>
                  <a:lnTo>
                    <a:pt x="14363" y="455980"/>
                  </a:lnTo>
                  <a:lnTo>
                    <a:pt x="3594" y="472211"/>
                  </a:lnTo>
                  <a:lnTo>
                    <a:pt x="0" y="490677"/>
                  </a:lnTo>
                  <a:lnTo>
                    <a:pt x="3594" y="509143"/>
                  </a:lnTo>
                  <a:lnTo>
                    <a:pt x="14363" y="525373"/>
                  </a:lnTo>
                  <a:lnTo>
                    <a:pt x="30594" y="536155"/>
                  </a:lnTo>
                  <a:lnTo>
                    <a:pt x="49060" y="539750"/>
                  </a:lnTo>
                  <a:lnTo>
                    <a:pt x="67525" y="536155"/>
                  </a:lnTo>
                  <a:lnTo>
                    <a:pt x="83756" y="525373"/>
                  </a:lnTo>
                  <a:lnTo>
                    <a:pt x="94538" y="509143"/>
                  </a:lnTo>
                  <a:lnTo>
                    <a:pt x="98132" y="490677"/>
                  </a:lnTo>
                  <a:close/>
                </a:path>
                <a:path w="98425" h="539750">
                  <a:moveTo>
                    <a:pt x="98132" y="49060"/>
                  </a:moveTo>
                  <a:lnTo>
                    <a:pt x="94538" y="30594"/>
                  </a:lnTo>
                  <a:lnTo>
                    <a:pt x="83756" y="14363"/>
                  </a:lnTo>
                  <a:lnTo>
                    <a:pt x="67525" y="3594"/>
                  </a:lnTo>
                  <a:lnTo>
                    <a:pt x="49060" y="0"/>
                  </a:lnTo>
                  <a:lnTo>
                    <a:pt x="30594" y="3594"/>
                  </a:lnTo>
                  <a:lnTo>
                    <a:pt x="14363" y="14363"/>
                  </a:lnTo>
                  <a:lnTo>
                    <a:pt x="3594" y="30594"/>
                  </a:lnTo>
                  <a:lnTo>
                    <a:pt x="0" y="49060"/>
                  </a:lnTo>
                  <a:lnTo>
                    <a:pt x="3594" y="67525"/>
                  </a:lnTo>
                  <a:lnTo>
                    <a:pt x="14363" y="83756"/>
                  </a:lnTo>
                  <a:lnTo>
                    <a:pt x="30594" y="94538"/>
                  </a:lnTo>
                  <a:lnTo>
                    <a:pt x="49060" y="98132"/>
                  </a:lnTo>
                  <a:lnTo>
                    <a:pt x="67525" y="94538"/>
                  </a:lnTo>
                  <a:lnTo>
                    <a:pt x="83756" y="83756"/>
                  </a:lnTo>
                  <a:lnTo>
                    <a:pt x="94538" y="67525"/>
                  </a:lnTo>
                  <a:lnTo>
                    <a:pt x="98132" y="4906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8374" y="6973352"/>
              <a:ext cx="161636" cy="161636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7140524" y="4337456"/>
              <a:ext cx="3910329" cy="3634740"/>
            </a:xfrm>
            <a:custGeom>
              <a:avLst/>
              <a:gdLst/>
              <a:ahLst/>
              <a:cxnLst/>
              <a:rect l="l" t="t" r="r" b="b"/>
              <a:pathLst>
                <a:path w="3910329" h="3634740">
                  <a:moveTo>
                    <a:pt x="98132" y="3585121"/>
                  </a:moveTo>
                  <a:lnTo>
                    <a:pt x="94538" y="3566655"/>
                  </a:lnTo>
                  <a:lnTo>
                    <a:pt x="83756" y="3550412"/>
                  </a:lnTo>
                  <a:lnTo>
                    <a:pt x="67525" y="3539642"/>
                  </a:lnTo>
                  <a:lnTo>
                    <a:pt x="49060" y="3536048"/>
                  </a:lnTo>
                  <a:lnTo>
                    <a:pt x="30594" y="3539642"/>
                  </a:lnTo>
                  <a:lnTo>
                    <a:pt x="14363" y="3550412"/>
                  </a:lnTo>
                  <a:lnTo>
                    <a:pt x="3594" y="3566655"/>
                  </a:lnTo>
                  <a:lnTo>
                    <a:pt x="0" y="3585121"/>
                  </a:lnTo>
                  <a:lnTo>
                    <a:pt x="3594" y="3603574"/>
                  </a:lnTo>
                  <a:lnTo>
                    <a:pt x="14363" y="3619817"/>
                  </a:lnTo>
                  <a:lnTo>
                    <a:pt x="30594" y="3630587"/>
                  </a:lnTo>
                  <a:lnTo>
                    <a:pt x="49060" y="3634181"/>
                  </a:lnTo>
                  <a:lnTo>
                    <a:pt x="67525" y="3630587"/>
                  </a:lnTo>
                  <a:lnTo>
                    <a:pt x="83756" y="3619817"/>
                  </a:lnTo>
                  <a:lnTo>
                    <a:pt x="94538" y="3603574"/>
                  </a:lnTo>
                  <a:lnTo>
                    <a:pt x="98132" y="3585121"/>
                  </a:lnTo>
                  <a:close/>
                </a:path>
                <a:path w="3910329" h="3634740">
                  <a:moveTo>
                    <a:pt x="2479776" y="49060"/>
                  </a:moveTo>
                  <a:lnTo>
                    <a:pt x="2476182" y="30607"/>
                  </a:lnTo>
                  <a:lnTo>
                    <a:pt x="2465400" y="14363"/>
                  </a:lnTo>
                  <a:lnTo>
                    <a:pt x="2449169" y="3594"/>
                  </a:lnTo>
                  <a:lnTo>
                    <a:pt x="2430703" y="0"/>
                  </a:lnTo>
                  <a:lnTo>
                    <a:pt x="2412238" y="3594"/>
                  </a:lnTo>
                  <a:lnTo>
                    <a:pt x="2396007" y="14363"/>
                  </a:lnTo>
                  <a:lnTo>
                    <a:pt x="2385237" y="30607"/>
                  </a:lnTo>
                  <a:lnTo>
                    <a:pt x="2381643" y="49060"/>
                  </a:lnTo>
                  <a:lnTo>
                    <a:pt x="2385237" y="67525"/>
                  </a:lnTo>
                  <a:lnTo>
                    <a:pt x="2396007" y="83756"/>
                  </a:lnTo>
                  <a:lnTo>
                    <a:pt x="2412238" y="94538"/>
                  </a:lnTo>
                  <a:lnTo>
                    <a:pt x="2430703" y="98132"/>
                  </a:lnTo>
                  <a:lnTo>
                    <a:pt x="2449169" y="94538"/>
                  </a:lnTo>
                  <a:lnTo>
                    <a:pt x="2465400" y="83756"/>
                  </a:lnTo>
                  <a:lnTo>
                    <a:pt x="2476182" y="67525"/>
                  </a:lnTo>
                  <a:lnTo>
                    <a:pt x="2479776" y="49060"/>
                  </a:lnTo>
                  <a:close/>
                </a:path>
                <a:path w="3910329" h="3634740">
                  <a:moveTo>
                    <a:pt x="2956445" y="2698762"/>
                  </a:moveTo>
                  <a:lnTo>
                    <a:pt x="2952851" y="2680297"/>
                  </a:lnTo>
                  <a:lnTo>
                    <a:pt x="2942069" y="2664066"/>
                  </a:lnTo>
                  <a:lnTo>
                    <a:pt x="2925838" y="2653284"/>
                  </a:lnTo>
                  <a:lnTo>
                    <a:pt x="2907373" y="2649690"/>
                  </a:lnTo>
                  <a:lnTo>
                    <a:pt x="2888907" y="2653284"/>
                  </a:lnTo>
                  <a:lnTo>
                    <a:pt x="2872676" y="2664066"/>
                  </a:lnTo>
                  <a:lnTo>
                    <a:pt x="2861894" y="2680297"/>
                  </a:lnTo>
                  <a:lnTo>
                    <a:pt x="2858300" y="2698762"/>
                  </a:lnTo>
                  <a:lnTo>
                    <a:pt x="2861894" y="2717228"/>
                  </a:lnTo>
                  <a:lnTo>
                    <a:pt x="2872676" y="2733459"/>
                  </a:lnTo>
                  <a:lnTo>
                    <a:pt x="2888907" y="2744241"/>
                  </a:lnTo>
                  <a:lnTo>
                    <a:pt x="2907373" y="2747822"/>
                  </a:lnTo>
                  <a:lnTo>
                    <a:pt x="2925838" y="2744241"/>
                  </a:lnTo>
                  <a:lnTo>
                    <a:pt x="2942069" y="2733459"/>
                  </a:lnTo>
                  <a:lnTo>
                    <a:pt x="2952851" y="2717228"/>
                  </a:lnTo>
                  <a:lnTo>
                    <a:pt x="2956445" y="2698762"/>
                  </a:lnTo>
                  <a:close/>
                </a:path>
                <a:path w="3910329" h="3634740">
                  <a:moveTo>
                    <a:pt x="2956445" y="2257145"/>
                  </a:moveTo>
                  <a:lnTo>
                    <a:pt x="2952851" y="2238679"/>
                  </a:lnTo>
                  <a:lnTo>
                    <a:pt x="2942069" y="2222449"/>
                  </a:lnTo>
                  <a:lnTo>
                    <a:pt x="2925838" y="2211667"/>
                  </a:lnTo>
                  <a:lnTo>
                    <a:pt x="2907373" y="2208072"/>
                  </a:lnTo>
                  <a:lnTo>
                    <a:pt x="2888907" y="2211667"/>
                  </a:lnTo>
                  <a:lnTo>
                    <a:pt x="2872676" y="2222449"/>
                  </a:lnTo>
                  <a:lnTo>
                    <a:pt x="2861894" y="2238679"/>
                  </a:lnTo>
                  <a:lnTo>
                    <a:pt x="2858300" y="2257145"/>
                  </a:lnTo>
                  <a:lnTo>
                    <a:pt x="2861894" y="2275611"/>
                  </a:lnTo>
                  <a:lnTo>
                    <a:pt x="2872676" y="2291842"/>
                  </a:lnTo>
                  <a:lnTo>
                    <a:pt x="2888907" y="2302624"/>
                  </a:lnTo>
                  <a:lnTo>
                    <a:pt x="2907373" y="2306218"/>
                  </a:lnTo>
                  <a:lnTo>
                    <a:pt x="2925838" y="2302624"/>
                  </a:lnTo>
                  <a:lnTo>
                    <a:pt x="2942069" y="2291842"/>
                  </a:lnTo>
                  <a:lnTo>
                    <a:pt x="2952851" y="2275611"/>
                  </a:lnTo>
                  <a:lnTo>
                    <a:pt x="2956445" y="2257145"/>
                  </a:lnTo>
                  <a:close/>
                </a:path>
                <a:path w="3910329" h="3634740">
                  <a:moveTo>
                    <a:pt x="2956445" y="1815528"/>
                  </a:moveTo>
                  <a:lnTo>
                    <a:pt x="2952851" y="1797062"/>
                  </a:lnTo>
                  <a:lnTo>
                    <a:pt x="2942069" y="1780832"/>
                  </a:lnTo>
                  <a:lnTo>
                    <a:pt x="2925838" y="1770049"/>
                  </a:lnTo>
                  <a:lnTo>
                    <a:pt x="2907373" y="1766455"/>
                  </a:lnTo>
                  <a:lnTo>
                    <a:pt x="2888907" y="1770049"/>
                  </a:lnTo>
                  <a:lnTo>
                    <a:pt x="2872676" y="1780832"/>
                  </a:lnTo>
                  <a:lnTo>
                    <a:pt x="2861894" y="1797062"/>
                  </a:lnTo>
                  <a:lnTo>
                    <a:pt x="2858300" y="1815528"/>
                  </a:lnTo>
                  <a:lnTo>
                    <a:pt x="2861894" y="1833994"/>
                  </a:lnTo>
                  <a:lnTo>
                    <a:pt x="2872676" y="1850224"/>
                  </a:lnTo>
                  <a:lnTo>
                    <a:pt x="2888907" y="1861007"/>
                  </a:lnTo>
                  <a:lnTo>
                    <a:pt x="2907373" y="1864601"/>
                  </a:lnTo>
                  <a:lnTo>
                    <a:pt x="2925838" y="1861007"/>
                  </a:lnTo>
                  <a:lnTo>
                    <a:pt x="2942069" y="1850224"/>
                  </a:lnTo>
                  <a:lnTo>
                    <a:pt x="2952851" y="1833994"/>
                  </a:lnTo>
                  <a:lnTo>
                    <a:pt x="2956445" y="1815528"/>
                  </a:lnTo>
                  <a:close/>
                </a:path>
                <a:path w="3910329" h="3634740">
                  <a:moveTo>
                    <a:pt x="2956445" y="1373911"/>
                  </a:moveTo>
                  <a:lnTo>
                    <a:pt x="2952851" y="1355445"/>
                  </a:lnTo>
                  <a:lnTo>
                    <a:pt x="2942069" y="1339215"/>
                  </a:lnTo>
                  <a:lnTo>
                    <a:pt x="2925838" y="1328432"/>
                  </a:lnTo>
                  <a:lnTo>
                    <a:pt x="2907373" y="1324838"/>
                  </a:lnTo>
                  <a:lnTo>
                    <a:pt x="2888907" y="1328432"/>
                  </a:lnTo>
                  <a:lnTo>
                    <a:pt x="2872676" y="1339215"/>
                  </a:lnTo>
                  <a:lnTo>
                    <a:pt x="2861894" y="1355445"/>
                  </a:lnTo>
                  <a:lnTo>
                    <a:pt x="2858300" y="1373911"/>
                  </a:lnTo>
                  <a:lnTo>
                    <a:pt x="2861894" y="1392377"/>
                  </a:lnTo>
                  <a:lnTo>
                    <a:pt x="2872676" y="1408607"/>
                  </a:lnTo>
                  <a:lnTo>
                    <a:pt x="2888907" y="1419390"/>
                  </a:lnTo>
                  <a:lnTo>
                    <a:pt x="2907373" y="1422984"/>
                  </a:lnTo>
                  <a:lnTo>
                    <a:pt x="2925838" y="1419390"/>
                  </a:lnTo>
                  <a:lnTo>
                    <a:pt x="2942069" y="1408607"/>
                  </a:lnTo>
                  <a:lnTo>
                    <a:pt x="2952851" y="1392377"/>
                  </a:lnTo>
                  <a:lnTo>
                    <a:pt x="2956445" y="1373911"/>
                  </a:lnTo>
                  <a:close/>
                </a:path>
                <a:path w="3910329" h="3634740">
                  <a:moveTo>
                    <a:pt x="2956445" y="932294"/>
                  </a:moveTo>
                  <a:lnTo>
                    <a:pt x="2952851" y="913828"/>
                  </a:lnTo>
                  <a:lnTo>
                    <a:pt x="2942069" y="897597"/>
                  </a:lnTo>
                  <a:lnTo>
                    <a:pt x="2925838" y="886815"/>
                  </a:lnTo>
                  <a:lnTo>
                    <a:pt x="2907373" y="883234"/>
                  </a:lnTo>
                  <a:lnTo>
                    <a:pt x="2888907" y="886815"/>
                  </a:lnTo>
                  <a:lnTo>
                    <a:pt x="2872676" y="897597"/>
                  </a:lnTo>
                  <a:lnTo>
                    <a:pt x="2861894" y="913828"/>
                  </a:lnTo>
                  <a:lnTo>
                    <a:pt x="2858300" y="932294"/>
                  </a:lnTo>
                  <a:lnTo>
                    <a:pt x="2861894" y="950760"/>
                  </a:lnTo>
                  <a:lnTo>
                    <a:pt x="2872676" y="966990"/>
                  </a:lnTo>
                  <a:lnTo>
                    <a:pt x="2888907" y="977773"/>
                  </a:lnTo>
                  <a:lnTo>
                    <a:pt x="2907373" y="981367"/>
                  </a:lnTo>
                  <a:lnTo>
                    <a:pt x="2925838" y="977773"/>
                  </a:lnTo>
                  <a:lnTo>
                    <a:pt x="2942069" y="966990"/>
                  </a:lnTo>
                  <a:lnTo>
                    <a:pt x="2952851" y="950760"/>
                  </a:lnTo>
                  <a:lnTo>
                    <a:pt x="2956445" y="932294"/>
                  </a:lnTo>
                  <a:close/>
                </a:path>
                <a:path w="3910329" h="3634740">
                  <a:moveTo>
                    <a:pt x="3433102" y="2698762"/>
                  </a:moveTo>
                  <a:lnTo>
                    <a:pt x="3429508" y="2680297"/>
                  </a:lnTo>
                  <a:lnTo>
                    <a:pt x="3418738" y="2664066"/>
                  </a:lnTo>
                  <a:lnTo>
                    <a:pt x="3402495" y="2653284"/>
                  </a:lnTo>
                  <a:lnTo>
                    <a:pt x="3384042" y="2649690"/>
                  </a:lnTo>
                  <a:lnTo>
                    <a:pt x="3365576" y="2653284"/>
                  </a:lnTo>
                  <a:lnTo>
                    <a:pt x="3349345" y="2664066"/>
                  </a:lnTo>
                  <a:lnTo>
                    <a:pt x="3338563" y="2680297"/>
                  </a:lnTo>
                  <a:lnTo>
                    <a:pt x="3334969" y="2698762"/>
                  </a:lnTo>
                  <a:lnTo>
                    <a:pt x="3338563" y="2717228"/>
                  </a:lnTo>
                  <a:lnTo>
                    <a:pt x="3349345" y="2733459"/>
                  </a:lnTo>
                  <a:lnTo>
                    <a:pt x="3365576" y="2744241"/>
                  </a:lnTo>
                  <a:lnTo>
                    <a:pt x="3384042" y="2747822"/>
                  </a:lnTo>
                  <a:lnTo>
                    <a:pt x="3402495" y="2744241"/>
                  </a:lnTo>
                  <a:lnTo>
                    <a:pt x="3418738" y="2733459"/>
                  </a:lnTo>
                  <a:lnTo>
                    <a:pt x="3429508" y="2717228"/>
                  </a:lnTo>
                  <a:lnTo>
                    <a:pt x="3433102" y="2698762"/>
                  </a:lnTo>
                  <a:close/>
                </a:path>
                <a:path w="3910329" h="3634740">
                  <a:moveTo>
                    <a:pt x="3433102" y="2257145"/>
                  </a:moveTo>
                  <a:lnTo>
                    <a:pt x="3429508" y="2238679"/>
                  </a:lnTo>
                  <a:lnTo>
                    <a:pt x="3418738" y="2222449"/>
                  </a:lnTo>
                  <a:lnTo>
                    <a:pt x="3402495" y="2211667"/>
                  </a:lnTo>
                  <a:lnTo>
                    <a:pt x="3384042" y="2208072"/>
                  </a:lnTo>
                  <a:lnTo>
                    <a:pt x="3365576" y="2211667"/>
                  </a:lnTo>
                  <a:lnTo>
                    <a:pt x="3349345" y="2222449"/>
                  </a:lnTo>
                  <a:lnTo>
                    <a:pt x="3338563" y="2238679"/>
                  </a:lnTo>
                  <a:lnTo>
                    <a:pt x="3334969" y="2257145"/>
                  </a:lnTo>
                  <a:lnTo>
                    <a:pt x="3338563" y="2275611"/>
                  </a:lnTo>
                  <a:lnTo>
                    <a:pt x="3349345" y="2291842"/>
                  </a:lnTo>
                  <a:lnTo>
                    <a:pt x="3365576" y="2302624"/>
                  </a:lnTo>
                  <a:lnTo>
                    <a:pt x="3384042" y="2306218"/>
                  </a:lnTo>
                  <a:lnTo>
                    <a:pt x="3402495" y="2302624"/>
                  </a:lnTo>
                  <a:lnTo>
                    <a:pt x="3418738" y="2291842"/>
                  </a:lnTo>
                  <a:lnTo>
                    <a:pt x="3429508" y="2275611"/>
                  </a:lnTo>
                  <a:lnTo>
                    <a:pt x="3433102" y="2257145"/>
                  </a:lnTo>
                  <a:close/>
                </a:path>
                <a:path w="3910329" h="3634740">
                  <a:moveTo>
                    <a:pt x="3433102" y="1815528"/>
                  </a:moveTo>
                  <a:lnTo>
                    <a:pt x="3429508" y="1797062"/>
                  </a:lnTo>
                  <a:lnTo>
                    <a:pt x="3418738" y="1780832"/>
                  </a:lnTo>
                  <a:lnTo>
                    <a:pt x="3402495" y="1770049"/>
                  </a:lnTo>
                  <a:lnTo>
                    <a:pt x="3384042" y="1766455"/>
                  </a:lnTo>
                  <a:lnTo>
                    <a:pt x="3365576" y="1770049"/>
                  </a:lnTo>
                  <a:lnTo>
                    <a:pt x="3349345" y="1780832"/>
                  </a:lnTo>
                  <a:lnTo>
                    <a:pt x="3338563" y="1797062"/>
                  </a:lnTo>
                  <a:lnTo>
                    <a:pt x="3334969" y="1815528"/>
                  </a:lnTo>
                  <a:lnTo>
                    <a:pt x="3338563" y="1833994"/>
                  </a:lnTo>
                  <a:lnTo>
                    <a:pt x="3349345" y="1850224"/>
                  </a:lnTo>
                  <a:lnTo>
                    <a:pt x="3365576" y="1861007"/>
                  </a:lnTo>
                  <a:lnTo>
                    <a:pt x="3384042" y="1864601"/>
                  </a:lnTo>
                  <a:lnTo>
                    <a:pt x="3402495" y="1861007"/>
                  </a:lnTo>
                  <a:lnTo>
                    <a:pt x="3418738" y="1850224"/>
                  </a:lnTo>
                  <a:lnTo>
                    <a:pt x="3429508" y="1833994"/>
                  </a:lnTo>
                  <a:lnTo>
                    <a:pt x="3433102" y="1815528"/>
                  </a:lnTo>
                  <a:close/>
                </a:path>
                <a:path w="3910329" h="3634740">
                  <a:moveTo>
                    <a:pt x="3909771" y="2698762"/>
                  </a:moveTo>
                  <a:lnTo>
                    <a:pt x="3906177" y="2680297"/>
                  </a:lnTo>
                  <a:lnTo>
                    <a:pt x="3895394" y="2664066"/>
                  </a:lnTo>
                  <a:lnTo>
                    <a:pt x="3879164" y="2653284"/>
                  </a:lnTo>
                  <a:lnTo>
                    <a:pt x="3860698" y="2649690"/>
                  </a:lnTo>
                  <a:lnTo>
                    <a:pt x="3842232" y="2653284"/>
                  </a:lnTo>
                  <a:lnTo>
                    <a:pt x="3826002" y="2664066"/>
                  </a:lnTo>
                  <a:lnTo>
                    <a:pt x="3815232" y="2680297"/>
                  </a:lnTo>
                  <a:lnTo>
                    <a:pt x="3811638" y="2698762"/>
                  </a:lnTo>
                  <a:lnTo>
                    <a:pt x="3815232" y="2717228"/>
                  </a:lnTo>
                  <a:lnTo>
                    <a:pt x="3826002" y="2733459"/>
                  </a:lnTo>
                  <a:lnTo>
                    <a:pt x="3842232" y="2744241"/>
                  </a:lnTo>
                  <a:lnTo>
                    <a:pt x="3860698" y="2747822"/>
                  </a:lnTo>
                  <a:lnTo>
                    <a:pt x="3879164" y="2744241"/>
                  </a:lnTo>
                  <a:lnTo>
                    <a:pt x="3895394" y="2733459"/>
                  </a:lnTo>
                  <a:lnTo>
                    <a:pt x="3906177" y="2717228"/>
                  </a:lnTo>
                  <a:lnTo>
                    <a:pt x="3909771" y="2698762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6083300" y="2501900"/>
            <a:ext cx="55772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5" dirty="0">
                <a:latin typeface="Arial"/>
                <a:cs typeface="Arial"/>
              </a:rPr>
              <a:t>Sampling </a:t>
            </a:r>
            <a:r>
              <a:rPr sz="3400" b="1" dirty="0">
                <a:latin typeface="Arial"/>
                <a:cs typeface="Arial"/>
              </a:rPr>
              <a:t>triangle</a:t>
            </a:r>
            <a:r>
              <a:rPr sz="3400" b="1" spc="-50" dirty="0">
                <a:latin typeface="Arial"/>
                <a:cs typeface="Arial"/>
              </a:rPr>
              <a:t> </a:t>
            </a:r>
            <a:r>
              <a:rPr sz="3400" b="1" spc="-20" dirty="0">
                <a:latin typeface="Arial"/>
                <a:cs typeface="Arial"/>
              </a:rPr>
              <a:t>coverage</a:t>
            </a:r>
            <a:endParaRPr sz="3400">
              <a:latin typeface="Arial"/>
              <a:cs typeface="Arial"/>
            </a:endParaRPr>
          </a:p>
        </p:txBody>
      </p:sp>
      <p:sp>
        <p:nvSpPr>
          <p:cNvPr id="164" name="object 1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227" y="1959400"/>
            <a:ext cx="3710304" cy="6681470"/>
            <a:chOff x="757227" y="1959400"/>
            <a:chExt cx="3710304" cy="6681470"/>
          </a:xfrm>
        </p:grpSpPr>
        <p:sp>
          <p:nvSpPr>
            <p:cNvPr id="3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Rasterization</a:t>
            </a:r>
            <a:r>
              <a:rPr spc="-260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7000" y="2628900"/>
            <a:ext cx="2194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Vertex</a:t>
            </a:r>
            <a:r>
              <a:rPr sz="2000" b="1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7227" y="3736530"/>
            <a:ext cx="3482975" cy="4363720"/>
            <a:chOff x="757227" y="3736530"/>
            <a:chExt cx="3482975" cy="4363720"/>
          </a:xfrm>
        </p:grpSpPr>
        <p:sp>
          <p:nvSpPr>
            <p:cNvPr id="10" name="object 10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2627" y="6245544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627" y="6245544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9A9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6C6C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8700" y="3251200"/>
            <a:ext cx="4559935" cy="542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404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2400"/>
              </a:spcBef>
            </a:pP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Triangle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85800" marR="1003300" indent="990600">
              <a:lnSpc>
                <a:spcPct val="204199"/>
              </a:lnSpc>
            </a:pPr>
            <a:r>
              <a:rPr sz="2000" b="1" spc="-35" dirty="0">
                <a:latin typeface="Arial"/>
                <a:cs typeface="Arial"/>
              </a:rPr>
              <a:t>Triangle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Rasterization</a:t>
            </a:r>
            <a:endParaRPr sz="2000">
              <a:latin typeface="Arial"/>
              <a:cs typeface="Arial"/>
            </a:endParaRPr>
          </a:p>
          <a:p>
            <a:pPr marL="203200" marR="871855" indent="1384300">
              <a:lnSpc>
                <a:spcPct val="204199"/>
              </a:lnSpc>
            </a:pP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Fragment</a:t>
            </a:r>
            <a:r>
              <a:rPr sz="2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12700" marR="711200" indent="1574800">
              <a:lnSpc>
                <a:spcPct val="204199"/>
              </a:lnSpc>
            </a:pPr>
            <a:r>
              <a:rPr sz="2000" b="1" spc="-10" dirty="0">
                <a:latin typeface="Arial"/>
                <a:cs typeface="Arial"/>
              </a:rPr>
              <a:t>Shaded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Fragments </a:t>
            </a:r>
            <a:r>
              <a:rPr sz="2000" b="1" dirty="0">
                <a:latin typeface="Arial"/>
                <a:cs typeface="Arial"/>
              </a:rPr>
              <a:t>Framebuffer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82503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93813" y="1874153"/>
            <a:ext cx="1395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53200" y="2501900"/>
            <a:ext cx="46297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0" dirty="0">
                <a:latin typeface="Arial"/>
                <a:cs typeface="Arial"/>
              </a:rPr>
              <a:t>Z-</a:t>
            </a:r>
            <a:r>
              <a:rPr sz="3400" b="1" spc="-10" dirty="0">
                <a:latin typeface="Arial"/>
                <a:cs typeface="Arial"/>
              </a:rPr>
              <a:t>Buffer</a:t>
            </a:r>
            <a:r>
              <a:rPr sz="3400" b="1" spc="-185" dirty="0">
                <a:latin typeface="Arial"/>
                <a:cs typeface="Arial"/>
              </a:rPr>
              <a:t> </a:t>
            </a:r>
            <a:r>
              <a:rPr sz="3400" b="1" spc="-35" dirty="0">
                <a:latin typeface="Arial"/>
                <a:cs typeface="Arial"/>
              </a:rPr>
              <a:t>Visibility</a:t>
            </a:r>
            <a:r>
              <a:rPr sz="3400" b="1" spc="-180" dirty="0">
                <a:latin typeface="Arial"/>
                <a:cs typeface="Arial"/>
              </a:rPr>
              <a:t> </a:t>
            </a:r>
            <a:r>
              <a:rPr sz="3400" b="1" spc="-170" dirty="0">
                <a:latin typeface="Arial"/>
                <a:cs typeface="Arial"/>
              </a:rPr>
              <a:t>Tests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74121" y="3564110"/>
            <a:ext cx="5391785" cy="4707890"/>
            <a:chOff x="6174121" y="3564110"/>
            <a:chExt cx="5391785" cy="470789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5709" y="4048878"/>
              <a:ext cx="5388480" cy="422151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75709" y="3565698"/>
              <a:ext cx="5388610" cy="4704715"/>
            </a:xfrm>
            <a:custGeom>
              <a:avLst/>
              <a:gdLst/>
              <a:ahLst/>
              <a:cxnLst/>
              <a:rect l="l" t="t" r="r" b="b"/>
              <a:pathLst>
                <a:path w="5388609" h="4704715">
                  <a:moveTo>
                    <a:pt x="0" y="0"/>
                  </a:moveTo>
                  <a:lnTo>
                    <a:pt x="0" y="4704556"/>
                  </a:lnTo>
                  <a:lnTo>
                    <a:pt x="5388371" y="4704556"/>
                  </a:lnTo>
                  <a:lnTo>
                    <a:pt x="5388371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Graphics</a:t>
            </a:r>
            <a:r>
              <a:rPr spc="-305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3016" y="8343917"/>
            <a:ext cx="905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Application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/>
          </a:p>
          <a:p>
            <a:pPr marL="381000">
              <a:lnSpc>
                <a:spcPct val="100000"/>
              </a:lnSpc>
            </a:pPr>
            <a:r>
              <a:rPr dirty="0"/>
              <a:t>Vertex</a:t>
            </a:r>
            <a:r>
              <a:rPr spc="229" dirty="0"/>
              <a:t> </a:t>
            </a:r>
            <a:r>
              <a:rPr spc="-10" dirty="0"/>
              <a:t>Processing</a:t>
            </a:r>
          </a:p>
          <a:p>
            <a:pPr marL="317500" marR="1119505" indent="1384300">
              <a:lnSpc>
                <a:spcPct val="200000"/>
              </a:lnSpc>
              <a:spcBef>
                <a:spcPts val="100"/>
              </a:spcBef>
            </a:pPr>
            <a:r>
              <a:rPr dirty="0"/>
              <a:t>Vertex</a:t>
            </a:r>
            <a:r>
              <a:rPr spc="229" dirty="0"/>
              <a:t> </a:t>
            </a:r>
            <a:r>
              <a:rPr spc="-25" dirty="0"/>
              <a:t>Stream </a:t>
            </a:r>
            <a:r>
              <a:rPr spc="-35" dirty="0">
                <a:solidFill>
                  <a:srgbClr val="FFFFFF"/>
                </a:solidFill>
              </a:rPr>
              <a:t>Triangle</a:t>
            </a:r>
            <a:r>
              <a:rPr spc="-9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Processing</a:t>
            </a:r>
          </a:p>
          <a:p>
            <a:pPr marL="685800" marR="1003300" indent="990600">
              <a:lnSpc>
                <a:spcPct val="204199"/>
              </a:lnSpc>
            </a:pPr>
            <a:r>
              <a:rPr spc="-35" dirty="0"/>
              <a:t>Triangle</a:t>
            </a:r>
            <a:r>
              <a:rPr spc="-90" dirty="0"/>
              <a:t> </a:t>
            </a:r>
            <a:r>
              <a:rPr spc="-10" dirty="0"/>
              <a:t>Stream </a:t>
            </a:r>
            <a:r>
              <a:rPr spc="-10" dirty="0">
                <a:solidFill>
                  <a:srgbClr val="FFFFFF"/>
                </a:solidFill>
              </a:rPr>
              <a:t>Rasterization</a:t>
            </a:r>
          </a:p>
          <a:p>
            <a:pPr marL="203200" marR="871855" indent="1384300">
              <a:lnSpc>
                <a:spcPct val="204199"/>
              </a:lnSpc>
            </a:pPr>
            <a:r>
              <a:rPr dirty="0"/>
              <a:t>Fragment</a:t>
            </a:r>
            <a:r>
              <a:rPr spc="35" dirty="0"/>
              <a:t> </a:t>
            </a:r>
            <a:r>
              <a:rPr spc="-10" dirty="0"/>
              <a:t>Stream </a:t>
            </a:r>
            <a:r>
              <a:rPr dirty="0"/>
              <a:t>Fragment</a:t>
            </a:r>
            <a:r>
              <a:rPr spc="35" dirty="0"/>
              <a:t> </a:t>
            </a:r>
            <a:r>
              <a:rPr spc="-10" dirty="0"/>
              <a:t>Processing</a:t>
            </a:r>
          </a:p>
          <a:p>
            <a:pPr marL="12700" marR="711200" indent="1574800">
              <a:lnSpc>
                <a:spcPct val="204199"/>
              </a:lnSpc>
            </a:pPr>
            <a:r>
              <a:rPr spc="-10" dirty="0"/>
              <a:t>Shaded</a:t>
            </a:r>
            <a:r>
              <a:rPr spc="-125" dirty="0"/>
              <a:t> </a:t>
            </a:r>
            <a:r>
              <a:rPr spc="-20" dirty="0"/>
              <a:t>Fragments </a:t>
            </a:r>
            <a:r>
              <a:rPr dirty="0">
                <a:solidFill>
                  <a:srgbClr val="FFFFFF"/>
                </a:solidFill>
              </a:rPr>
              <a:t>Framebuffer</a:t>
            </a:r>
            <a:r>
              <a:rPr spc="3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23100" y="8293100"/>
            <a:ext cx="1871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8464" algn="l"/>
              </a:tabLst>
            </a:pPr>
            <a:r>
              <a:rPr sz="2000" b="1" spc="160" dirty="0">
                <a:latin typeface="Arial"/>
                <a:cs typeface="Arial"/>
              </a:rPr>
              <a:t>+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Specular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110" dirty="0"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7800" y="8166100"/>
            <a:ext cx="22599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0">
              <a:lnSpc>
                <a:spcPct val="112500"/>
              </a:lnSpc>
              <a:spcBef>
                <a:spcPts val="100"/>
              </a:spcBef>
            </a:pPr>
            <a:r>
              <a:rPr sz="2000" b="1" spc="-65" dirty="0">
                <a:latin typeface="Arial"/>
                <a:cs typeface="Arial"/>
              </a:rPr>
              <a:t>Blinn-</a:t>
            </a:r>
            <a:r>
              <a:rPr sz="2000" b="1" spc="-10" dirty="0">
                <a:latin typeface="Arial"/>
                <a:cs typeface="Arial"/>
              </a:rPr>
              <a:t>Phong </a:t>
            </a:r>
            <a:r>
              <a:rPr sz="2000" b="1" spc="-20" dirty="0">
                <a:latin typeface="Arial"/>
                <a:cs typeface="Arial"/>
              </a:rPr>
              <a:t>Reflectance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7859" y="3510133"/>
            <a:ext cx="4258633" cy="195526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705323" y="6099989"/>
            <a:ext cx="4251960" cy="1955800"/>
            <a:chOff x="6705323" y="6099989"/>
            <a:chExt cx="4251960" cy="19558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323" y="6099989"/>
              <a:ext cx="4251462" cy="19552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7706" y="6140065"/>
              <a:ext cx="1816533" cy="18534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251700" y="5562600"/>
            <a:ext cx="16427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865" algn="l"/>
              </a:tabLst>
            </a:pPr>
            <a:r>
              <a:rPr sz="2000" b="1" spc="-10" dirty="0">
                <a:latin typeface="Arial"/>
                <a:cs typeface="Arial"/>
              </a:rPr>
              <a:t>Ambient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110" dirty="0"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9525000" y="5562600"/>
            <a:ext cx="876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Diffuse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39100" y="2501900"/>
            <a:ext cx="16579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0" dirty="0">
                <a:latin typeface="Arial"/>
                <a:cs typeface="Arial"/>
              </a:rPr>
              <a:t>Shading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227" y="1959400"/>
            <a:ext cx="3710304" cy="6681470"/>
            <a:chOff x="757227" y="1959400"/>
            <a:chExt cx="3710304" cy="6681470"/>
          </a:xfrm>
        </p:grpSpPr>
        <p:sp>
          <p:nvSpPr>
            <p:cNvPr id="3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Graphics</a:t>
            </a:r>
            <a:r>
              <a:rPr spc="-305" dirty="0"/>
              <a:t> </a:t>
            </a:r>
            <a:r>
              <a:rPr spc="-10" dirty="0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7000" y="2628900"/>
            <a:ext cx="2194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7227" y="3736530"/>
            <a:ext cx="3482975" cy="4363720"/>
            <a:chOff x="757227" y="3736530"/>
            <a:chExt cx="3482975" cy="4363720"/>
          </a:xfrm>
        </p:grpSpPr>
        <p:sp>
          <p:nvSpPr>
            <p:cNvPr id="10" name="object 10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2627" y="6245544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2627" y="6245544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28700" y="3251200"/>
            <a:ext cx="4559935" cy="542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404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Vertex</a:t>
            </a:r>
            <a:r>
              <a:rPr sz="2000" b="1" spc="229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</a:t>
            </a:r>
            <a:endParaRPr sz="20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2400"/>
              </a:spcBef>
            </a:pP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Triangle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685800" marR="1003300" indent="990600">
              <a:lnSpc>
                <a:spcPct val="204199"/>
              </a:lnSpc>
            </a:pPr>
            <a:r>
              <a:rPr sz="2000" b="1" spc="-35" dirty="0">
                <a:latin typeface="Arial"/>
                <a:cs typeface="Arial"/>
              </a:rPr>
              <a:t>Triangle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Rasterization</a:t>
            </a:r>
            <a:endParaRPr sz="2000">
              <a:latin typeface="Arial"/>
              <a:cs typeface="Arial"/>
            </a:endParaRPr>
          </a:p>
          <a:p>
            <a:pPr marL="203200" marR="871855" indent="1384300">
              <a:lnSpc>
                <a:spcPct val="204199"/>
              </a:lnSpc>
            </a:pP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Stream </a:t>
            </a:r>
            <a:r>
              <a:rPr sz="2000" b="1" dirty="0">
                <a:latin typeface="Arial"/>
                <a:cs typeface="Arial"/>
              </a:rPr>
              <a:t>Fragment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  <a:p>
            <a:pPr marL="12700" marR="711200" indent="1574800">
              <a:lnSpc>
                <a:spcPct val="204199"/>
              </a:lnSpc>
            </a:pPr>
            <a:r>
              <a:rPr sz="2000" b="1" spc="-10" dirty="0">
                <a:latin typeface="Arial"/>
                <a:cs typeface="Arial"/>
              </a:rPr>
              <a:t>Shaded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Fragments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Framebuffer</a:t>
            </a:r>
            <a:r>
              <a:rPr sz="2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Display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82503" y="1854792"/>
            <a:ext cx="1529715" cy="415290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93813" y="1874153"/>
            <a:ext cx="1395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Application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6929" y="3415540"/>
            <a:ext cx="5555434" cy="461672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366000" y="1711960"/>
            <a:ext cx="368744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0">
              <a:lnSpc>
                <a:spcPct val="112700"/>
              </a:lnSpc>
              <a:spcBef>
                <a:spcPts val="100"/>
              </a:spcBef>
            </a:pPr>
            <a:r>
              <a:rPr sz="3400" b="1" spc="-40" dirty="0">
                <a:solidFill>
                  <a:srgbClr val="EE220C"/>
                </a:solidFill>
                <a:latin typeface="Arial"/>
                <a:cs typeface="Arial"/>
              </a:rPr>
              <a:t>Texture</a:t>
            </a:r>
            <a:r>
              <a:rPr sz="3400" b="1" spc="-19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EE220C"/>
                </a:solidFill>
                <a:latin typeface="Arial"/>
                <a:cs typeface="Arial"/>
              </a:rPr>
              <a:t>mapping </a:t>
            </a:r>
            <a:r>
              <a:rPr sz="3400" b="1" spc="-45" dirty="0">
                <a:latin typeface="Arial"/>
                <a:cs typeface="Arial"/>
              </a:rPr>
              <a:t>(introducing</a:t>
            </a:r>
            <a:r>
              <a:rPr sz="3400" b="1" spc="-130" dirty="0">
                <a:latin typeface="Arial"/>
                <a:cs typeface="Arial"/>
              </a:rPr>
              <a:t> </a:t>
            </a:r>
            <a:r>
              <a:rPr sz="3400" b="1" spc="-120" dirty="0">
                <a:latin typeface="Arial"/>
                <a:cs typeface="Arial"/>
              </a:rPr>
              <a:t>soon)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400" y="1943100"/>
            <a:ext cx="10284460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125000"/>
              <a:buChar char="•"/>
              <a:tabLst>
                <a:tab pos="444500" algn="l"/>
              </a:tabLst>
            </a:pPr>
            <a:r>
              <a:rPr sz="3400" dirty="0">
                <a:latin typeface="Arial"/>
                <a:cs typeface="Arial"/>
              </a:rPr>
              <a:t>Program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vertex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fragment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processing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stages</a:t>
            </a:r>
            <a:endParaRPr sz="34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spcBef>
                <a:spcPts val="120"/>
              </a:spcBef>
              <a:buSzPct val="125000"/>
              <a:buChar char="•"/>
              <a:tabLst>
                <a:tab pos="444500" algn="l"/>
              </a:tabLst>
            </a:pPr>
            <a:r>
              <a:rPr sz="3400" dirty="0">
                <a:latin typeface="Arial"/>
                <a:cs typeface="Arial"/>
              </a:rPr>
              <a:t>Describe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operation </a:t>
            </a:r>
            <a:r>
              <a:rPr sz="3400" spc="55" dirty="0">
                <a:latin typeface="Arial"/>
                <a:cs typeface="Arial"/>
              </a:rPr>
              <a:t>on</a:t>
            </a:r>
            <a:r>
              <a:rPr sz="3400" dirty="0">
                <a:latin typeface="Arial"/>
                <a:cs typeface="Arial"/>
              </a:rPr>
              <a:t> a single vertex (or </a:t>
            </a:r>
            <a:r>
              <a:rPr sz="3400" spc="-10" dirty="0">
                <a:latin typeface="Arial"/>
                <a:cs typeface="Arial"/>
              </a:rPr>
              <a:t>fragment)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20"/>
              </a:spcBef>
            </a:pPr>
            <a:r>
              <a:rPr sz="2800" dirty="0">
                <a:latin typeface="Arial"/>
                <a:cs typeface="Arial"/>
              </a:rPr>
              <a:t>Example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GLSL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fragment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shader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program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Shader</a:t>
            </a:r>
            <a:r>
              <a:rPr spc="-285" dirty="0"/>
              <a:t> </a:t>
            </a:r>
            <a:r>
              <a:rPr spc="-70" dirty="0"/>
              <a:t>Programs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02164" y="3955955"/>
            <a:ext cx="6510655" cy="5478780"/>
            <a:chOff x="1702164" y="3955955"/>
            <a:chExt cx="6510655" cy="547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164" y="3955955"/>
              <a:ext cx="6510295" cy="5478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1191" y="3964982"/>
              <a:ext cx="6456320" cy="54243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11191" y="3964983"/>
            <a:ext cx="6456680" cy="5424805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41275" marR="3027680">
              <a:lnSpc>
                <a:spcPct val="144100"/>
              </a:lnSpc>
            </a:pPr>
            <a:r>
              <a:rPr sz="1850" b="1" spc="-20" dirty="0">
                <a:latin typeface="Arial"/>
                <a:cs typeface="Arial"/>
              </a:rPr>
              <a:t>uniform</a:t>
            </a:r>
            <a:r>
              <a:rPr sz="1850" b="1" spc="-6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sampler2D</a:t>
            </a:r>
            <a:r>
              <a:rPr sz="1850" b="1" spc="-65" dirty="0">
                <a:latin typeface="Arial"/>
                <a:cs typeface="Arial"/>
              </a:rPr>
              <a:t> </a:t>
            </a:r>
            <a:r>
              <a:rPr sz="1850" b="1" spc="-50" dirty="0">
                <a:latin typeface="Arial"/>
                <a:cs typeface="Arial"/>
              </a:rPr>
              <a:t>myTexture; </a:t>
            </a:r>
            <a:r>
              <a:rPr sz="1850" b="1" spc="-20" dirty="0">
                <a:latin typeface="Arial"/>
                <a:cs typeface="Arial"/>
              </a:rPr>
              <a:t>uniform</a:t>
            </a:r>
            <a:r>
              <a:rPr sz="1850" b="1" spc="-8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vec3</a:t>
            </a:r>
            <a:r>
              <a:rPr sz="1850" b="1" spc="-7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lightDir;</a:t>
            </a:r>
            <a:endParaRPr sz="1850">
              <a:latin typeface="Arial"/>
              <a:cs typeface="Arial"/>
            </a:endParaRPr>
          </a:p>
          <a:p>
            <a:pPr marL="41275" marR="4316730">
              <a:lnSpc>
                <a:spcPct val="144100"/>
              </a:lnSpc>
            </a:pPr>
            <a:r>
              <a:rPr sz="1850" b="1" spc="-30" dirty="0">
                <a:latin typeface="Arial"/>
                <a:cs typeface="Arial"/>
              </a:rPr>
              <a:t>varying</a:t>
            </a:r>
            <a:r>
              <a:rPr sz="1850" b="1" spc="-9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vec2</a:t>
            </a:r>
            <a:r>
              <a:rPr sz="1850" b="1" spc="-90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uv; </a:t>
            </a:r>
            <a:r>
              <a:rPr sz="1850" b="1" spc="-30" dirty="0">
                <a:latin typeface="Arial"/>
                <a:cs typeface="Arial"/>
              </a:rPr>
              <a:t>varying</a:t>
            </a:r>
            <a:r>
              <a:rPr sz="1850" b="1" spc="-9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vec3</a:t>
            </a:r>
            <a:r>
              <a:rPr sz="1850" b="1" spc="-90" dirty="0">
                <a:latin typeface="Arial"/>
                <a:cs typeface="Arial"/>
              </a:rPr>
              <a:t> </a:t>
            </a:r>
            <a:r>
              <a:rPr sz="1850" b="1" spc="-30" dirty="0">
                <a:latin typeface="Arial"/>
                <a:cs typeface="Arial"/>
              </a:rPr>
              <a:t>norm;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</a:pPr>
            <a:r>
              <a:rPr sz="1850" b="1" dirty="0">
                <a:latin typeface="Arial"/>
                <a:cs typeface="Arial"/>
              </a:rPr>
              <a:t>void</a:t>
            </a:r>
            <a:r>
              <a:rPr sz="1850" b="1" spc="-8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diffuseShader()</a:t>
            </a:r>
            <a:endParaRPr sz="185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980"/>
              </a:spcBef>
            </a:pPr>
            <a:r>
              <a:rPr sz="1850" b="1" spc="-210" dirty="0">
                <a:latin typeface="Arial"/>
                <a:cs typeface="Arial"/>
              </a:rPr>
              <a:t>{</a:t>
            </a:r>
            <a:endParaRPr sz="185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980"/>
              </a:spcBef>
            </a:pPr>
            <a:r>
              <a:rPr sz="1850" b="1" spc="-10" dirty="0">
                <a:latin typeface="Arial"/>
                <a:cs typeface="Arial"/>
              </a:rPr>
              <a:t>vec3</a:t>
            </a:r>
            <a:r>
              <a:rPr sz="1850" b="1" spc="-95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kd;</a:t>
            </a:r>
            <a:endParaRPr sz="185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  <a:spcBef>
                <a:spcPts val="980"/>
              </a:spcBef>
            </a:pPr>
            <a:r>
              <a:rPr sz="1850" b="1" dirty="0">
                <a:latin typeface="Arial"/>
                <a:cs typeface="Arial"/>
              </a:rPr>
              <a:t>kd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140" dirty="0">
                <a:latin typeface="Arial"/>
                <a:cs typeface="Arial"/>
              </a:rPr>
              <a:t>=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texture2d(myTexture,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uv);</a:t>
            </a:r>
            <a:endParaRPr sz="1850">
              <a:latin typeface="Arial"/>
              <a:cs typeface="Arial"/>
            </a:endParaRPr>
          </a:p>
          <a:p>
            <a:pPr marL="179705" marR="1617980">
              <a:lnSpc>
                <a:spcPct val="144100"/>
              </a:lnSpc>
            </a:pPr>
            <a:r>
              <a:rPr sz="1850" b="1" dirty="0">
                <a:latin typeface="Arial"/>
                <a:cs typeface="Arial"/>
              </a:rPr>
              <a:t>kd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135" dirty="0">
                <a:latin typeface="Arial"/>
                <a:cs typeface="Arial"/>
              </a:rPr>
              <a:t>*=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30" dirty="0">
                <a:latin typeface="Arial"/>
                <a:cs typeface="Arial"/>
              </a:rPr>
              <a:t>clamp(dot(–lightDir,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norm),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0.0,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1.0); </a:t>
            </a:r>
            <a:r>
              <a:rPr sz="1850" b="1" spc="-25" dirty="0">
                <a:latin typeface="Arial"/>
                <a:cs typeface="Arial"/>
              </a:rPr>
              <a:t>gl_FragColor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spc="140" dirty="0">
                <a:latin typeface="Arial"/>
                <a:cs typeface="Arial"/>
              </a:rPr>
              <a:t>=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vec4(kd,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1.0);</a:t>
            </a:r>
            <a:endParaRPr sz="185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980"/>
              </a:spcBef>
            </a:pPr>
            <a:r>
              <a:rPr sz="1850" b="1" spc="-210" dirty="0">
                <a:latin typeface="Arial"/>
                <a:cs typeface="Arial"/>
              </a:rPr>
              <a:t>}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45500" y="4419600"/>
            <a:ext cx="3950335" cy="4607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29565" marR="5080" indent="-316865">
              <a:lnSpc>
                <a:spcPct val="100699"/>
              </a:lnSpc>
              <a:spcBef>
                <a:spcPts val="80"/>
              </a:spcBef>
              <a:buChar char="•"/>
              <a:tabLst>
                <a:tab pos="329565" algn="l"/>
                <a:tab pos="330200" algn="l"/>
              </a:tabLst>
            </a:pPr>
            <a:r>
              <a:rPr sz="2400" b="1" spc="-25" dirty="0">
                <a:latin typeface="Arial"/>
                <a:cs typeface="Arial"/>
              </a:rPr>
              <a:t>Shader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function</a:t>
            </a:r>
            <a:r>
              <a:rPr sz="2400" b="1" spc="-13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executes </a:t>
            </a:r>
            <a:r>
              <a:rPr sz="2400" b="1" spc="-25" dirty="0">
                <a:latin typeface="Arial"/>
                <a:cs typeface="Arial"/>
              </a:rPr>
              <a:t>once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per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fragment.</a:t>
            </a:r>
            <a:endParaRPr sz="2400">
              <a:latin typeface="Arial"/>
              <a:cs typeface="Arial"/>
            </a:endParaRPr>
          </a:p>
          <a:p>
            <a:pPr marL="329565" marR="49530" indent="-316865">
              <a:lnSpc>
                <a:spcPct val="102400"/>
              </a:lnSpc>
              <a:spcBef>
                <a:spcPts val="1850"/>
              </a:spcBef>
              <a:buChar char="•"/>
              <a:tabLst>
                <a:tab pos="329565" algn="l"/>
                <a:tab pos="330200" algn="l"/>
              </a:tabLst>
            </a:pPr>
            <a:r>
              <a:rPr sz="2400" b="1" dirty="0">
                <a:latin typeface="Arial"/>
                <a:cs typeface="Arial"/>
              </a:rPr>
              <a:t>Outputs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color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surface </a:t>
            </a:r>
            <a:r>
              <a:rPr sz="2400" b="1" dirty="0">
                <a:latin typeface="Arial"/>
                <a:cs typeface="Arial"/>
              </a:rPr>
              <a:t>at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current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35" dirty="0">
                <a:latin typeface="Arial"/>
                <a:cs typeface="Arial"/>
              </a:rPr>
              <a:t>fragment’s </a:t>
            </a:r>
            <a:r>
              <a:rPr sz="2400" b="1" spc="-75" dirty="0">
                <a:latin typeface="Arial"/>
                <a:cs typeface="Arial"/>
              </a:rPr>
              <a:t>screen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sample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position.</a:t>
            </a:r>
            <a:endParaRPr sz="2400">
              <a:latin typeface="Arial"/>
              <a:cs typeface="Arial"/>
            </a:endParaRPr>
          </a:p>
          <a:p>
            <a:pPr marL="329565" marR="101600" indent="-316865">
              <a:lnSpc>
                <a:spcPct val="102800"/>
              </a:lnSpc>
              <a:spcBef>
                <a:spcPts val="1839"/>
              </a:spcBef>
              <a:buChar char="•"/>
              <a:tabLst>
                <a:tab pos="329565" algn="l"/>
                <a:tab pos="330200" algn="l"/>
              </a:tabLst>
            </a:pPr>
            <a:r>
              <a:rPr sz="2400" b="1" spc="-105" dirty="0">
                <a:latin typeface="Arial"/>
                <a:cs typeface="Arial"/>
              </a:rPr>
              <a:t>This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shader</a:t>
            </a:r>
            <a:r>
              <a:rPr sz="2400" b="1" spc="-114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performs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a </a:t>
            </a:r>
            <a:r>
              <a:rPr sz="2400" b="1" dirty="0">
                <a:latin typeface="Arial"/>
                <a:cs typeface="Arial"/>
              </a:rPr>
              <a:t>texture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lookup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55" dirty="0">
                <a:latin typeface="Arial"/>
                <a:cs typeface="Arial"/>
              </a:rPr>
              <a:t>to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obtain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surface’s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material color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this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point,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then </a:t>
            </a:r>
            <a:r>
              <a:rPr sz="2400" b="1" spc="-10" dirty="0">
                <a:latin typeface="Arial"/>
                <a:cs typeface="Arial"/>
              </a:rPr>
              <a:t>performs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diffuse </a:t>
            </a:r>
            <a:r>
              <a:rPr sz="2400" b="1" dirty="0">
                <a:latin typeface="Arial"/>
                <a:cs typeface="Arial"/>
              </a:rPr>
              <a:t>lighting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calculation.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0400" y="1943100"/>
            <a:ext cx="10284460" cy="183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0"/>
              </a:spcBef>
              <a:buSzPct val="125000"/>
              <a:buChar char="•"/>
              <a:tabLst>
                <a:tab pos="444500" algn="l"/>
              </a:tabLst>
            </a:pPr>
            <a:r>
              <a:rPr sz="3400" dirty="0">
                <a:latin typeface="Arial"/>
                <a:cs typeface="Arial"/>
              </a:rPr>
              <a:t>Program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vertex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and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fragment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processing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stages</a:t>
            </a:r>
            <a:endParaRPr sz="3400">
              <a:latin typeface="Arial"/>
              <a:cs typeface="Arial"/>
            </a:endParaRPr>
          </a:p>
          <a:p>
            <a:pPr marL="444500" indent="-431800">
              <a:lnSpc>
                <a:spcPct val="100000"/>
              </a:lnSpc>
              <a:spcBef>
                <a:spcPts val="120"/>
              </a:spcBef>
              <a:buSzPct val="125000"/>
              <a:buChar char="•"/>
              <a:tabLst>
                <a:tab pos="444500" algn="l"/>
              </a:tabLst>
            </a:pPr>
            <a:r>
              <a:rPr sz="3400" dirty="0">
                <a:latin typeface="Arial"/>
                <a:cs typeface="Arial"/>
              </a:rPr>
              <a:t>Describe</a:t>
            </a:r>
            <a:r>
              <a:rPr sz="3400" spc="-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operation </a:t>
            </a:r>
            <a:r>
              <a:rPr sz="3400" spc="55" dirty="0">
                <a:latin typeface="Arial"/>
                <a:cs typeface="Arial"/>
              </a:rPr>
              <a:t>on</a:t>
            </a:r>
            <a:r>
              <a:rPr sz="3400" dirty="0">
                <a:latin typeface="Arial"/>
                <a:cs typeface="Arial"/>
              </a:rPr>
              <a:t> a single vertex (or </a:t>
            </a:r>
            <a:r>
              <a:rPr sz="3400" spc="-10" dirty="0">
                <a:latin typeface="Arial"/>
                <a:cs typeface="Arial"/>
              </a:rPr>
              <a:t>fragment)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20"/>
              </a:spcBef>
            </a:pPr>
            <a:r>
              <a:rPr sz="2800" dirty="0">
                <a:latin typeface="Arial"/>
                <a:cs typeface="Arial"/>
              </a:rPr>
              <a:t>Example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GLSL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fragment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shader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program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Shader</a:t>
            </a:r>
            <a:r>
              <a:rPr spc="-285" dirty="0"/>
              <a:t> </a:t>
            </a:r>
            <a:r>
              <a:rPr spc="-70" dirty="0"/>
              <a:t>Programs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26347" y="3955955"/>
            <a:ext cx="10688320" cy="5478780"/>
            <a:chOff x="1726347" y="3955955"/>
            <a:chExt cx="10688320" cy="5478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6347" y="3955955"/>
              <a:ext cx="10687836" cy="5478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5374" y="3964982"/>
              <a:ext cx="10633861" cy="54243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35375" y="3964983"/>
              <a:ext cx="10634345" cy="5424805"/>
            </a:xfrm>
            <a:custGeom>
              <a:avLst/>
              <a:gdLst/>
              <a:ahLst/>
              <a:cxnLst/>
              <a:rect l="l" t="t" r="r" b="b"/>
              <a:pathLst>
                <a:path w="10634345" h="5424805">
                  <a:moveTo>
                    <a:pt x="0" y="0"/>
                  </a:moveTo>
                  <a:lnTo>
                    <a:pt x="10633861" y="0"/>
                  </a:lnTo>
                  <a:lnTo>
                    <a:pt x="10633861" y="5424350"/>
                  </a:lnTo>
                  <a:lnTo>
                    <a:pt x="0" y="54243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78000" y="4275835"/>
            <a:ext cx="3392170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4100"/>
              </a:lnSpc>
              <a:spcBef>
                <a:spcPts val="100"/>
              </a:spcBef>
            </a:pPr>
            <a:r>
              <a:rPr sz="1850" b="1" spc="-20" dirty="0">
                <a:latin typeface="Arial"/>
                <a:cs typeface="Arial"/>
              </a:rPr>
              <a:t>uniform</a:t>
            </a:r>
            <a:r>
              <a:rPr sz="1850" b="1" spc="-6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sampler2D</a:t>
            </a:r>
            <a:r>
              <a:rPr sz="1850" b="1" spc="-65" dirty="0">
                <a:latin typeface="Arial"/>
                <a:cs typeface="Arial"/>
              </a:rPr>
              <a:t> </a:t>
            </a:r>
            <a:r>
              <a:rPr sz="1850" b="1" spc="-50" dirty="0">
                <a:latin typeface="Arial"/>
                <a:cs typeface="Arial"/>
              </a:rPr>
              <a:t>myTexture; </a:t>
            </a:r>
            <a:r>
              <a:rPr sz="1850" b="1" spc="-20" dirty="0">
                <a:latin typeface="Arial"/>
                <a:cs typeface="Arial"/>
              </a:rPr>
              <a:t>uniform</a:t>
            </a:r>
            <a:r>
              <a:rPr sz="1850" b="1" spc="-8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vec3</a:t>
            </a:r>
            <a:r>
              <a:rPr sz="1850" b="1" spc="-7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lightDir;</a:t>
            </a:r>
            <a:endParaRPr sz="1850">
              <a:latin typeface="Arial"/>
              <a:cs typeface="Arial"/>
            </a:endParaRPr>
          </a:p>
          <a:p>
            <a:pPr marR="1294130">
              <a:lnSpc>
                <a:spcPct val="144100"/>
              </a:lnSpc>
            </a:pPr>
            <a:r>
              <a:rPr sz="1850" b="1" spc="-30" dirty="0">
                <a:latin typeface="Arial"/>
                <a:cs typeface="Arial"/>
              </a:rPr>
              <a:t>varying</a:t>
            </a:r>
            <a:r>
              <a:rPr sz="1850" b="1" spc="-9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vec2</a:t>
            </a:r>
            <a:r>
              <a:rPr sz="1850" b="1" spc="-90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uv; </a:t>
            </a:r>
            <a:r>
              <a:rPr sz="1850" b="1" spc="-30" dirty="0">
                <a:latin typeface="Arial"/>
                <a:cs typeface="Arial"/>
              </a:rPr>
              <a:t>varying</a:t>
            </a:r>
            <a:r>
              <a:rPr sz="1850" b="1" spc="-9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vec3</a:t>
            </a:r>
            <a:r>
              <a:rPr sz="1850" b="1" spc="-90" dirty="0">
                <a:latin typeface="Arial"/>
                <a:cs typeface="Arial"/>
              </a:rPr>
              <a:t> </a:t>
            </a:r>
            <a:r>
              <a:rPr sz="1850" b="1" spc="-30" dirty="0">
                <a:latin typeface="Arial"/>
                <a:cs typeface="Arial"/>
              </a:rPr>
              <a:t>norm;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9440" y="4275835"/>
            <a:ext cx="4734560" cy="165100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-3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program</a:t>
            </a:r>
            <a:r>
              <a:rPr sz="1850" b="1" spc="-3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365C0"/>
                </a:solidFill>
                <a:latin typeface="Arial"/>
                <a:cs typeface="Arial"/>
              </a:rPr>
              <a:t>parameter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-3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program</a:t>
            </a:r>
            <a:r>
              <a:rPr sz="1850" b="1" spc="-3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365C0"/>
                </a:solidFill>
                <a:latin typeface="Arial"/>
                <a:cs typeface="Arial"/>
              </a:rPr>
              <a:t>parameter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per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fragment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365C0"/>
                </a:solidFill>
                <a:latin typeface="Arial"/>
                <a:cs typeface="Arial"/>
              </a:rPr>
              <a:t>value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(interp.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by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365C0"/>
                </a:solidFill>
                <a:latin typeface="Arial"/>
                <a:cs typeface="Arial"/>
              </a:rPr>
              <a:t>rasterizer)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per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fragment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0365C0"/>
                </a:solidFill>
                <a:latin typeface="Arial"/>
                <a:cs typeface="Arial"/>
              </a:rPr>
              <a:t>value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(interp.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by</a:t>
            </a:r>
            <a:r>
              <a:rPr sz="18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365C0"/>
                </a:solidFill>
                <a:latin typeface="Arial"/>
                <a:cs typeface="Arial"/>
              </a:rPr>
              <a:t>rasterizer)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30159" y="7527035"/>
            <a:ext cx="3223895" cy="124460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-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material</a:t>
            </a:r>
            <a:r>
              <a:rPr sz="1850" b="1" spc="-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365C0"/>
                </a:solidFill>
                <a:latin typeface="Arial"/>
                <a:cs typeface="Arial"/>
              </a:rPr>
              <a:t>color</a:t>
            </a:r>
            <a:r>
              <a:rPr sz="1850" b="1" spc="-5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from</a:t>
            </a:r>
            <a:r>
              <a:rPr sz="1850" b="1" spc="-5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365C0"/>
                </a:solidFill>
                <a:latin typeface="Arial"/>
                <a:cs typeface="Arial"/>
              </a:rPr>
              <a:t>texture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-4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20" dirty="0">
                <a:solidFill>
                  <a:srgbClr val="0365C0"/>
                </a:solidFill>
                <a:latin typeface="Arial"/>
                <a:cs typeface="Arial"/>
              </a:rPr>
              <a:t>Lambertian</a:t>
            </a:r>
            <a:r>
              <a:rPr sz="1850" b="1" spc="-40" dirty="0">
                <a:solidFill>
                  <a:srgbClr val="0365C0"/>
                </a:solidFill>
                <a:latin typeface="Arial"/>
                <a:cs typeface="Arial"/>
              </a:rPr>
              <a:t> shading </a:t>
            </a:r>
            <a:r>
              <a:rPr sz="1850" b="1" spc="-20" dirty="0">
                <a:solidFill>
                  <a:srgbClr val="0365C0"/>
                </a:solidFill>
                <a:latin typeface="Arial"/>
                <a:cs typeface="Arial"/>
              </a:rPr>
              <a:t>model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200" dirty="0">
                <a:solidFill>
                  <a:srgbClr val="0365C0"/>
                </a:solidFill>
                <a:latin typeface="Arial"/>
                <a:cs typeface="Arial"/>
              </a:rPr>
              <a:t>//</a:t>
            </a:r>
            <a:r>
              <a:rPr sz="1850" b="1" spc="4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output</a:t>
            </a:r>
            <a:r>
              <a:rPr sz="1850" b="1" spc="5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0365C0"/>
                </a:solidFill>
                <a:latin typeface="Arial"/>
                <a:cs typeface="Arial"/>
              </a:rPr>
              <a:t>fragment</a:t>
            </a:r>
            <a:r>
              <a:rPr sz="1850" b="1" spc="5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0365C0"/>
                </a:solidFill>
                <a:latin typeface="Arial"/>
                <a:cs typeface="Arial"/>
              </a:rPr>
              <a:t>color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8000" y="6307835"/>
            <a:ext cx="4802505" cy="287020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80"/>
              </a:spcBef>
            </a:pPr>
            <a:r>
              <a:rPr sz="1850" b="1" dirty="0">
                <a:latin typeface="Arial"/>
                <a:cs typeface="Arial"/>
              </a:rPr>
              <a:t>void</a:t>
            </a:r>
            <a:r>
              <a:rPr sz="1850" b="1" spc="-8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diffuseShader()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-210" dirty="0">
                <a:latin typeface="Arial"/>
                <a:cs typeface="Arial"/>
              </a:rPr>
              <a:t>{</a:t>
            </a:r>
            <a:endParaRPr sz="1850">
              <a:latin typeface="Arial"/>
              <a:cs typeface="Arial"/>
            </a:endParaRPr>
          </a:p>
          <a:p>
            <a:pPr marL="137795">
              <a:lnSpc>
                <a:spcPct val="100000"/>
              </a:lnSpc>
              <a:spcBef>
                <a:spcPts val="980"/>
              </a:spcBef>
            </a:pPr>
            <a:r>
              <a:rPr sz="1850" b="1" spc="-10" dirty="0">
                <a:latin typeface="Arial"/>
                <a:cs typeface="Arial"/>
              </a:rPr>
              <a:t>vec3</a:t>
            </a:r>
            <a:r>
              <a:rPr sz="1850" b="1" spc="-95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kd;</a:t>
            </a:r>
            <a:endParaRPr sz="1850">
              <a:latin typeface="Arial"/>
              <a:cs typeface="Arial"/>
            </a:endParaRPr>
          </a:p>
          <a:p>
            <a:pPr marL="137795">
              <a:lnSpc>
                <a:spcPct val="100000"/>
              </a:lnSpc>
              <a:spcBef>
                <a:spcPts val="980"/>
              </a:spcBef>
            </a:pPr>
            <a:r>
              <a:rPr sz="1850" b="1" dirty="0">
                <a:latin typeface="Arial"/>
                <a:cs typeface="Arial"/>
              </a:rPr>
              <a:t>kd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140" dirty="0">
                <a:latin typeface="Arial"/>
                <a:cs typeface="Arial"/>
              </a:rPr>
              <a:t>=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texture2d(myTexture,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uv);</a:t>
            </a:r>
            <a:endParaRPr sz="1850">
              <a:latin typeface="Arial"/>
              <a:cs typeface="Arial"/>
            </a:endParaRPr>
          </a:p>
          <a:p>
            <a:pPr marL="137795" marR="5080">
              <a:lnSpc>
                <a:spcPct val="144100"/>
              </a:lnSpc>
            </a:pPr>
            <a:r>
              <a:rPr sz="1850" b="1" dirty="0">
                <a:latin typeface="Arial"/>
                <a:cs typeface="Arial"/>
              </a:rPr>
              <a:t>kd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135" dirty="0">
                <a:latin typeface="Arial"/>
                <a:cs typeface="Arial"/>
              </a:rPr>
              <a:t>*=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30" dirty="0">
                <a:latin typeface="Arial"/>
                <a:cs typeface="Arial"/>
              </a:rPr>
              <a:t>clamp(dot(–lightDir,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norm),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0.0,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1.0); </a:t>
            </a:r>
            <a:r>
              <a:rPr sz="1850" b="1" spc="-25" dirty="0">
                <a:latin typeface="Arial"/>
                <a:cs typeface="Arial"/>
              </a:rPr>
              <a:t>gl_FragColor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spc="140" dirty="0">
                <a:latin typeface="Arial"/>
                <a:cs typeface="Arial"/>
              </a:rPr>
              <a:t>=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vec4(kd,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1.0);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r>
              <a:rPr sz="1850" b="1" spc="-210" dirty="0">
                <a:latin typeface="Arial"/>
                <a:cs typeface="Arial"/>
              </a:rPr>
              <a:t>}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2700" y="685800"/>
            <a:ext cx="28308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760" dirty="0"/>
              <a:t>T</a:t>
            </a:r>
            <a:r>
              <a:rPr sz="8000" spc="160" dirty="0"/>
              <a:t>oday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65200" y="2784740"/>
            <a:ext cx="5674995" cy="12680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82600" indent="-444500">
              <a:lnSpc>
                <a:spcPct val="100000"/>
              </a:lnSpc>
              <a:spcBef>
                <a:spcPts val="570"/>
              </a:spcBef>
              <a:buSzPct val="145312"/>
              <a:buChar char="•"/>
              <a:tabLst>
                <a:tab pos="482600" algn="l"/>
              </a:tabLst>
            </a:pPr>
            <a:r>
              <a:rPr sz="3200" dirty="0">
                <a:latin typeface="Arial"/>
                <a:cs typeface="Arial"/>
              </a:rPr>
              <a:t>Shading </a:t>
            </a:r>
            <a:r>
              <a:rPr sz="3200" spc="-5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610"/>
              </a:spcBef>
              <a:tabLst>
                <a:tab pos="926465" algn="l"/>
              </a:tabLst>
            </a:pPr>
            <a:r>
              <a:rPr sz="6075" spc="142" baseline="-6858" dirty="0">
                <a:latin typeface="Arial"/>
                <a:cs typeface="Arial"/>
              </a:rPr>
              <a:t>-</a:t>
            </a:r>
            <a:r>
              <a:rPr sz="6075" baseline="-6858" dirty="0">
                <a:latin typeface="Arial"/>
                <a:cs typeface="Arial"/>
              </a:rPr>
              <a:t>	</a:t>
            </a:r>
            <a:r>
              <a:rPr sz="2800" spc="-45" dirty="0">
                <a:latin typeface="Arial"/>
                <a:cs typeface="Arial"/>
              </a:rPr>
              <a:t>Blinn-</a:t>
            </a:r>
            <a:r>
              <a:rPr sz="2800" spc="-20" dirty="0">
                <a:latin typeface="Arial"/>
                <a:cs typeface="Arial"/>
              </a:rPr>
              <a:t>Phong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reflectance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model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1500" y="3776649"/>
            <a:ext cx="4873625" cy="354647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50800" marR="43180">
              <a:lnSpc>
                <a:spcPct val="132700"/>
              </a:lnSpc>
              <a:spcBef>
                <a:spcPts val="819"/>
              </a:spcBef>
              <a:tabLst>
                <a:tab pos="494665" algn="l"/>
              </a:tabLst>
            </a:pPr>
            <a:r>
              <a:rPr sz="6075" spc="142" baseline="-6858" dirty="0">
                <a:latin typeface="Arial"/>
                <a:cs typeface="Arial"/>
              </a:rPr>
              <a:t>-</a:t>
            </a:r>
            <a:r>
              <a:rPr sz="6075" baseline="-6858" dirty="0">
                <a:latin typeface="Arial"/>
                <a:cs typeface="Arial"/>
              </a:rPr>
              <a:t>	</a:t>
            </a:r>
            <a:r>
              <a:rPr sz="2800" spc="-40" dirty="0">
                <a:latin typeface="Arial"/>
                <a:cs typeface="Arial"/>
              </a:rPr>
              <a:t>Specular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ambient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terms </a:t>
            </a:r>
            <a:r>
              <a:rPr sz="2800" spc="-40" dirty="0">
                <a:latin typeface="Arial"/>
                <a:cs typeface="Arial"/>
              </a:rPr>
              <a:t>Shading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frequencies</a:t>
            </a:r>
            <a:endParaRPr sz="2800">
              <a:latin typeface="Arial"/>
              <a:cs typeface="Arial"/>
            </a:endParaRPr>
          </a:p>
          <a:p>
            <a:pPr marL="50800" marR="1197610">
              <a:lnSpc>
                <a:spcPts val="5200"/>
              </a:lnSpc>
              <a:spcBef>
                <a:spcPts val="280"/>
              </a:spcBef>
            </a:pPr>
            <a:r>
              <a:rPr sz="2800" spc="-40" dirty="0">
                <a:latin typeface="Arial"/>
                <a:cs typeface="Arial"/>
              </a:rPr>
              <a:t>Graphics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pipeline </a:t>
            </a:r>
            <a:r>
              <a:rPr sz="2800" spc="-120" dirty="0">
                <a:solidFill>
                  <a:srgbClr val="A9A9A9"/>
                </a:solidFill>
                <a:latin typeface="Arial"/>
                <a:cs typeface="Arial"/>
              </a:rPr>
              <a:t>Texture</a:t>
            </a:r>
            <a:r>
              <a:rPr sz="2800" spc="-45" dirty="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A9A9A9"/>
                </a:solidFill>
                <a:latin typeface="Arial"/>
                <a:cs typeface="Arial"/>
              </a:rPr>
              <a:t>mapping </a:t>
            </a:r>
            <a:r>
              <a:rPr sz="2800" spc="-30" dirty="0">
                <a:solidFill>
                  <a:srgbClr val="A9A9A9"/>
                </a:solidFill>
                <a:latin typeface="Arial"/>
                <a:cs typeface="Arial"/>
              </a:rPr>
              <a:t>Barycentric</a:t>
            </a:r>
            <a:r>
              <a:rPr sz="2800" spc="-95" dirty="0">
                <a:solidFill>
                  <a:srgbClr val="A9A9A9"/>
                </a:solidFill>
                <a:latin typeface="Arial"/>
                <a:cs typeface="Arial"/>
              </a:rPr>
              <a:t> </a:t>
            </a:r>
            <a:r>
              <a:rPr sz="2800" spc="-45" dirty="0">
                <a:solidFill>
                  <a:srgbClr val="A9A9A9"/>
                </a:solidFill>
                <a:latin typeface="Arial"/>
                <a:cs typeface="Arial"/>
              </a:rPr>
              <a:t>coordinates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4751323"/>
            <a:ext cx="216535" cy="26670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solidFill>
                  <a:srgbClr val="A9A9A9"/>
                </a:solidFill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4050" spc="150" dirty="0">
                <a:solidFill>
                  <a:srgbClr val="A9A9A9"/>
                </a:solidFill>
                <a:latin typeface="Arial"/>
                <a:cs typeface="Arial"/>
              </a:rPr>
              <a:t>-</a:t>
            </a:r>
            <a:endParaRPr sz="4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7438601"/>
            <a:ext cx="6881495" cy="213995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825"/>
              </a:spcBef>
            </a:pPr>
            <a:r>
              <a:rPr sz="3400" b="1" dirty="0">
                <a:latin typeface="Arial"/>
                <a:cs typeface="Arial"/>
              </a:rPr>
              <a:t>Inigo</a:t>
            </a:r>
            <a:r>
              <a:rPr sz="3400" b="1" spc="-10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Quilez</a:t>
            </a:r>
            <a:endParaRPr sz="3400" dirty="0">
              <a:latin typeface="Arial"/>
              <a:cs typeface="Arial"/>
            </a:endParaRPr>
          </a:p>
          <a:p>
            <a:pPr marL="1308100" marR="5080">
              <a:lnSpc>
                <a:spcPct val="104200"/>
              </a:lnSpc>
              <a:spcBef>
                <a:spcPts val="1100"/>
              </a:spcBef>
            </a:pPr>
            <a:r>
              <a:rPr sz="2400" b="1" spc="-45" dirty="0">
                <a:latin typeface="Arial"/>
                <a:cs typeface="Arial"/>
              </a:rPr>
              <a:t>Procedurally</a:t>
            </a:r>
            <a:r>
              <a:rPr sz="2400" b="1" dirty="0">
                <a:latin typeface="Arial"/>
                <a:cs typeface="Arial"/>
              </a:rPr>
              <a:t> modeled,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800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line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65" dirty="0">
                <a:latin typeface="Arial"/>
                <a:cs typeface="Arial"/>
              </a:rPr>
              <a:t>shader.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http://shadertoy.com/view/ld3Gz2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  <a:tabLst>
                <a:tab pos="6158865" algn="l"/>
              </a:tabLst>
            </a:pPr>
            <a:r>
              <a:rPr sz="1600" dirty="0">
                <a:latin typeface="Arial"/>
                <a:cs typeface="Arial"/>
              </a:rPr>
              <a:t>	</a:t>
            </a:r>
            <a:r>
              <a:rPr sz="1600" spc="-25" dirty="0">
                <a:latin typeface="Arial"/>
                <a:cs typeface="Arial"/>
              </a:rPr>
              <a:t>31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600" y="342900"/>
            <a:ext cx="102647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dirty="0"/>
              <a:t>Snail</a:t>
            </a:r>
            <a:r>
              <a:rPr sz="8000" spc="90" dirty="0"/>
              <a:t> </a:t>
            </a:r>
            <a:r>
              <a:rPr sz="8000" spc="85" dirty="0"/>
              <a:t>Shader</a:t>
            </a:r>
            <a:r>
              <a:rPr sz="8000" spc="90" dirty="0"/>
              <a:t> </a:t>
            </a:r>
            <a:r>
              <a:rPr sz="8000" spc="114" dirty="0"/>
              <a:t>Program</a:t>
            </a:r>
            <a:endParaRPr sz="8000"/>
          </a:p>
        </p:txBody>
      </p:sp>
      <p:grpSp>
        <p:nvGrpSpPr>
          <p:cNvPr id="5" name="object 5"/>
          <p:cNvGrpSpPr/>
          <p:nvPr/>
        </p:nvGrpSpPr>
        <p:grpSpPr>
          <a:xfrm>
            <a:off x="695113" y="1888102"/>
            <a:ext cx="11614785" cy="5400040"/>
            <a:chOff x="695113" y="1888102"/>
            <a:chExt cx="11614785" cy="5400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813" y="1900801"/>
              <a:ext cx="11589087" cy="53746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7813" y="1900802"/>
              <a:ext cx="11589385" cy="5374640"/>
            </a:xfrm>
            <a:custGeom>
              <a:avLst/>
              <a:gdLst/>
              <a:ahLst/>
              <a:cxnLst/>
              <a:rect l="l" t="t" r="r" b="b"/>
              <a:pathLst>
                <a:path w="11589385" h="5374640">
                  <a:moveTo>
                    <a:pt x="0" y="0"/>
                  </a:moveTo>
                  <a:lnTo>
                    <a:pt x="0" y="5374481"/>
                  </a:lnTo>
                  <a:lnTo>
                    <a:pt x="11589146" y="5374481"/>
                  </a:lnTo>
                  <a:lnTo>
                    <a:pt x="11589146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5873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Snail</a:t>
            </a:r>
            <a:r>
              <a:rPr spc="-254" dirty="0"/>
              <a:t> </a:t>
            </a:r>
            <a:r>
              <a:rPr spc="-30" dirty="0"/>
              <a:t>Shader</a:t>
            </a:r>
            <a:r>
              <a:rPr spc="-270" dirty="0"/>
              <a:t> </a:t>
            </a:r>
            <a:r>
              <a:rPr spc="-10" dirty="0"/>
              <a:t>Program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5900"/>
            <a:ext cx="13004800" cy="7315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8100" y="8966200"/>
            <a:ext cx="5316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Inigo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Quilez,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https://youtu.be/XuSnLbB1j6E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5700" y="9232900"/>
            <a:ext cx="56000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latin typeface="Arial"/>
                <a:cs typeface="Arial"/>
              </a:rPr>
              <a:t>Unreal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Engine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Kite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Demo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(Epic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Games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2015)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783662"/>
            <a:ext cx="13004800" cy="7315200"/>
            <a:chOff x="0" y="1783662"/>
            <a:chExt cx="13004800" cy="7315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83662"/>
              <a:ext cx="13004799" cy="7315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2171699"/>
              <a:ext cx="698500" cy="698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2070099"/>
              <a:ext cx="110363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2692400"/>
              <a:ext cx="698500" cy="698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500" y="2590799"/>
              <a:ext cx="10972800" cy="990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3213100"/>
              <a:ext cx="698500" cy="698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124200"/>
              <a:ext cx="10337800" cy="9779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800" y="3746500"/>
              <a:ext cx="698500" cy="6985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500" y="3644900"/>
              <a:ext cx="9702800" cy="9906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50" dirty="0"/>
              <a:t>Goal:</a:t>
            </a:r>
            <a:r>
              <a:rPr sz="4550" spc="35" dirty="0"/>
              <a:t> </a:t>
            </a:r>
            <a:r>
              <a:rPr sz="4550" dirty="0"/>
              <a:t>Highly</a:t>
            </a:r>
            <a:r>
              <a:rPr sz="4550" spc="30" dirty="0"/>
              <a:t> </a:t>
            </a:r>
            <a:r>
              <a:rPr sz="4550" spc="50" dirty="0"/>
              <a:t>Complex</a:t>
            </a:r>
            <a:r>
              <a:rPr sz="4550" spc="35" dirty="0"/>
              <a:t> </a:t>
            </a:r>
            <a:r>
              <a:rPr sz="4550" dirty="0"/>
              <a:t>3D</a:t>
            </a:r>
            <a:r>
              <a:rPr sz="4550" spc="35" dirty="0"/>
              <a:t> </a:t>
            </a:r>
            <a:r>
              <a:rPr sz="4550" spc="-120" dirty="0"/>
              <a:t>Scenes</a:t>
            </a:r>
            <a:r>
              <a:rPr sz="4550" spc="30" dirty="0"/>
              <a:t> </a:t>
            </a:r>
            <a:r>
              <a:rPr sz="4550" dirty="0"/>
              <a:t>in</a:t>
            </a:r>
            <a:r>
              <a:rPr sz="4550" spc="35" dirty="0"/>
              <a:t> </a:t>
            </a:r>
            <a:r>
              <a:rPr sz="4550" spc="-10" dirty="0"/>
              <a:t>Realtime</a:t>
            </a:r>
            <a:endParaRPr sz="4550"/>
          </a:p>
        </p:txBody>
      </p:sp>
      <p:sp>
        <p:nvSpPr>
          <p:cNvPr id="14" name="object 14"/>
          <p:cNvSpPr txBox="1"/>
          <p:nvPr/>
        </p:nvSpPr>
        <p:spPr>
          <a:xfrm>
            <a:off x="660400" y="2222500"/>
            <a:ext cx="10977245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8465" indent="-405765">
              <a:lnSpc>
                <a:spcPct val="100000"/>
              </a:lnSpc>
              <a:spcBef>
                <a:spcPts val="100"/>
              </a:spcBef>
              <a:buChar char="•"/>
              <a:tabLst>
                <a:tab pos="418465" algn="l"/>
                <a:tab pos="419100" algn="l"/>
              </a:tabLst>
            </a:pPr>
            <a:r>
              <a:rPr sz="3400" b="1" dirty="0">
                <a:latin typeface="Arial"/>
                <a:cs typeface="Arial"/>
              </a:rPr>
              <a:t>100’s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of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-105" dirty="0">
                <a:latin typeface="Arial"/>
                <a:cs typeface="Arial"/>
              </a:rPr>
              <a:t>thousands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80" dirty="0">
                <a:latin typeface="Arial"/>
                <a:cs typeface="Arial"/>
              </a:rPr>
              <a:t>to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-90" dirty="0">
                <a:latin typeface="Arial"/>
                <a:cs typeface="Arial"/>
              </a:rPr>
              <a:t>millions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of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spc="-20" dirty="0">
                <a:latin typeface="Arial"/>
                <a:cs typeface="Arial"/>
              </a:rPr>
              <a:t>triangles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in</a:t>
            </a:r>
            <a:r>
              <a:rPr sz="3400" b="1" spc="-60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a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-30" dirty="0">
                <a:latin typeface="Arial"/>
                <a:cs typeface="Arial"/>
              </a:rPr>
              <a:t>scene</a:t>
            </a:r>
            <a:endParaRPr sz="3400">
              <a:latin typeface="Arial"/>
              <a:cs typeface="Arial"/>
            </a:endParaRPr>
          </a:p>
          <a:p>
            <a:pPr marL="418465" indent="-405765">
              <a:lnSpc>
                <a:spcPct val="100000"/>
              </a:lnSpc>
              <a:spcBef>
                <a:spcPts val="20"/>
              </a:spcBef>
              <a:buChar char="•"/>
              <a:tabLst>
                <a:tab pos="418465" algn="l"/>
                <a:tab pos="419100" algn="l"/>
              </a:tabLst>
            </a:pPr>
            <a:r>
              <a:rPr sz="3400" b="1" dirty="0">
                <a:latin typeface="Arial"/>
                <a:cs typeface="Arial"/>
              </a:rPr>
              <a:t>Complex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vertex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and</a:t>
            </a:r>
            <a:r>
              <a:rPr sz="3400" b="1" spc="-50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fragment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-60" dirty="0">
                <a:latin typeface="Arial"/>
                <a:cs typeface="Arial"/>
              </a:rPr>
              <a:t>shader</a:t>
            </a:r>
            <a:r>
              <a:rPr sz="3400" b="1" spc="-5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computations</a:t>
            </a:r>
            <a:endParaRPr sz="3400">
              <a:latin typeface="Arial"/>
              <a:cs typeface="Arial"/>
            </a:endParaRPr>
          </a:p>
          <a:p>
            <a:pPr marL="418465" indent="-405765">
              <a:lnSpc>
                <a:spcPct val="100000"/>
              </a:lnSpc>
              <a:spcBef>
                <a:spcPts val="20"/>
              </a:spcBef>
              <a:buChar char="•"/>
              <a:tabLst>
                <a:tab pos="418465" algn="l"/>
                <a:tab pos="419100" algn="l"/>
              </a:tabLst>
            </a:pPr>
            <a:r>
              <a:rPr sz="3400" b="1" dirty="0">
                <a:latin typeface="Arial"/>
                <a:cs typeface="Arial"/>
              </a:rPr>
              <a:t>High</a:t>
            </a:r>
            <a:r>
              <a:rPr sz="3400" b="1" spc="-35" dirty="0">
                <a:latin typeface="Arial"/>
                <a:cs typeface="Arial"/>
              </a:rPr>
              <a:t> </a:t>
            </a:r>
            <a:r>
              <a:rPr sz="3400" b="1" spc="-45" dirty="0">
                <a:latin typeface="Arial"/>
                <a:cs typeface="Arial"/>
              </a:rPr>
              <a:t>resolution</a:t>
            </a:r>
            <a:r>
              <a:rPr sz="3400" b="1" spc="-3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(2-4</a:t>
            </a:r>
            <a:r>
              <a:rPr sz="3400" b="1" spc="-3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megapixel</a:t>
            </a:r>
            <a:r>
              <a:rPr sz="3400" b="1" spc="-35" dirty="0">
                <a:latin typeface="Arial"/>
                <a:cs typeface="Arial"/>
              </a:rPr>
              <a:t> </a:t>
            </a:r>
            <a:r>
              <a:rPr sz="3400" b="1" spc="275" dirty="0">
                <a:latin typeface="Arial"/>
                <a:cs typeface="Arial"/>
              </a:rPr>
              <a:t>+</a:t>
            </a:r>
            <a:r>
              <a:rPr sz="3400" b="1" spc="-3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supersampling)</a:t>
            </a:r>
            <a:endParaRPr sz="3400">
              <a:latin typeface="Arial"/>
              <a:cs typeface="Arial"/>
            </a:endParaRPr>
          </a:p>
          <a:p>
            <a:pPr marL="418465" indent="-405765">
              <a:lnSpc>
                <a:spcPct val="100000"/>
              </a:lnSpc>
              <a:spcBef>
                <a:spcPts val="120"/>
              </a:spcBef>
              <a:buChar char="•"/>
              <a:tabLst>
                <a:tab pos="418465" algn="l"/>
                <a:tab pos="419100" algn="l"/>
              </a:tabLst>
            </a:pPr>
            <a:r>
              <a:rPr sz="3400" b="1" spc="65" dirty="0">
                <a:latin typeface="Arial"/>
                <a:cs typeface="Arial"/>
              </a:rPr>
              <a:t>30-</a:t>
            </a:r>
            <a:r>
              <a:rPr sz="3400" b="1" spc="75" dirty="0">
                <a:latin typeface="Arial"/>
                <a:cs typeface="Arial"/>
              </a:rPr>
              <a:t>60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spc="-35" dirty="0">
                <a:latin typeface="Arial"/>
                <a:cs typeface="Arial"/>
              </a:rPr>
              <a:t>frames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per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spc="-90" dirty="0">
                <a:latin typeface="Arial"/>
                <a:cs typeface="Arial"/>
              </a:rPr>
              <a:t>second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(even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higher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for</a:t>
            </a:r>
            <a:r>
              <a:rPr sz="3400" b="1" spc="-45" dirty="0">
                <a:latin typeface="Arial"/>
                <a:cs typeface="Arial"/>
              </a:rPr>
              <a:t> </a:t>
            </a:r>
            <a:r>
              <a:rPr sz="3400" b="1" spc="-25" dirty="0">
                <a:latin typeface="Arial"/>
                <a:cs typeface="Arial"/>
              </a:rPr>
              <a:t>VR)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Graphics</a:t>
            </a:r>
            <a:r>
              <a:rPr spc="-85" dirty="0"/>
              <a:t> </a:t>
            </a:r>
            <a:r>
              <a:rPr dirty="0"/>
              <a:t>Pipeline</a:t>
            </a:r>
            <a:r>
              <a:rPr spc="-85" dirty="0"/>
              <a:t> </a:t>
            </a:r>
            <a:r>
              <a:rPr spc="65" dirty="0"/>
              <a:t>Implementation:</a:t>
            </a:r>
            <a:r>
              <a:rPr spc="-85" dirty="0"/>
              <a:t> </a:t>
            </a:r>
            <a:r>
              <a:rPr spc="-280" dirty="0"/>
              <a:t>GPUs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400" y="1943100"/>
            <a:ext cx="11637010" cy="11455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20"/>
              </a:spcBef>
            </a:pPr>
            <a:r>
              <a:rPr sz="3600" b="1" spc="-50" dirty="0">
                <a:latin typeface="Arial"/>
                <a:cs typeface="Arial"/>
              </a:rPr>
              <a:t>Specialized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spc="-130" dirty="0">
                <a:latin typeface="Arial"/>
                <a:cs typeface="Arial"/>
              </a:rPr>
              <a:t>processors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for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executing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spc="-90" dirty="0">
                <a:latin typeface="Arial"/>
                <a:cs typeface="Arial"/>
              </a:rPr>
              <a:t>graphics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pipeline computations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700" y="929640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34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026" y="3821158"/>
            <a:ext cx="5342384" cy="31323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7970" y="4161981"/>
            <a:ext cx="6004112" cy="24973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30300" y="7322819"/>
            <a:ext cx="427926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00">
              <a:lnSpc>
                <a:spcPct val="1131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Discrete</a:t>
            </a:r>
            <a:r>
              <a:rPr sz="2800" b="1" spc="-1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GPU</a:t>
            </a:r>
            <a:r>
              <a:rPr sz="2800" b="1" spc="-15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Card </a:t>
            </a:r>
            <a:r>
              <a:rPr sz="2800" b="1" dirty="0">
                <a:latin typeface="Arial"/>
                <a:cs typeface="Arial"/>
              </a:rPr>
              <a:t>(NVIDIA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GeForce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Titan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25" dirty="0">
                <a:latin typeface="Arial"/>
                <a:cs typeface="Arial"/>
              </a:rPr>
              <a:t>X)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1900" y="7322819"/>
            <a:ext cx="366077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131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Integrated</a:t>
            </a:r>
            <a:r>
              <a:rPr sz="2800" b="1" spc="32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GPU: </a:t>
            </a:r>
            <a:r>
              <a:rPr sz="2800" b="1" dirty="0">
                <a:latin typeface="Arial"/>
                <a:cs typeface="Arial"/>
              </a:rPr>
              <a:t>(Part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Intel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35" dirty="0">
                <a:latin typeface="Arial"/>
                <a:cs typeface="Arial"/>
              </a:rPr>
              <a:t>CPU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die)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11597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GPU:</a:t>
            </a:r>
            <a:r>
              <a:rPr spc="125" dirty="0"/>
              <a:t> </a:t>
            </a:r>
            <a:r>
              <a:rPr dirty="0"/>
              <a:t>Heterogeneous,</a:t>
            </a:r>
            <a:r>
              <a:rPr spc="125" dirty="0"/>
              <a:t> </a:t>
            </a:r>
            <a:r>
              <a:rPr spc="75" dirty="0"/>
              <a:t>Multi-</a:t>
            </a:r>
            <a:r>
              <a:rPr dirty="0"/>
              <a:t>Core</a:t>
            </a:r>
            <a:r>
              <a:rPr spc="125" dirty="0"/>
              <a:t> </a:t>
            </a:r>
            <a:r>
              <a:rPr spc="-55" dirty="0"/>
              <a:t>Procesor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04" y="1942615"/>
            <a:ext cx="11448771" cy="60077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9500" y="7978140"/>
            <a:ext cx="5441315" cy="58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300">
              <a:lnSpc>
                <a:spcPct val="114599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Modern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GPUs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offer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~2-4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Tera-</a:t>
            </a:r>
            <a:r>
              <a:rPr sz="1600" b="1" spc="-20" dirty="0">
                <a:latin typeface="Arial"/>
                <a:cs typeface="Arial"/>
              </a:rPr>
              <a:t>FLOPs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performance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for </a:t>
            </a:r>
            <a:r>
              <a:rPr sz="1600" b="1" dirty="0">
                <a:latin typeface="Arial"/>
                <a:cs typeface="Arial"/>
              </a:rPr>
              <a:t>executing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vertex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fragment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shader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programs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4400" y="8384540"/>
            <a:ext cx="2840355" cy="58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0">
              <a:lnSpc>
                <a:spcPct val="114599"/>
              </a:lnSpc>
              <a:spcBef>
                <a:spcPts val="100"/>
              </a:spcBef>
            </a:pPr>
            <a:r>
              <a:rPr sz="1600" b="1" spc="-50" dirty="0">
                <a:latin typeface="Arial"/>
                <a:cs typeface="Arial"/>
              </a:rPr>
              <a:t>Tera-</a:t>
            </a:r>
            <a:r>
              <a:rPr sz="1600" b="1" spc="-30" dirty="0">
                <a:latin typeface="Arial"/>
                <a:cs typeface="Arial"/>
              </a:rPr>
              <a:t>Op’s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fixed-</a:t>
            </a:r>
            <a:r>
              <a:rPr sz="1600" b="1" spc="-10" dirty="0">
                <a:latin typeface="Arial"/>
                <a:cs typeface="Arial"/>
              </a:rPr>
              <a:t>function </a:t>
            </a:r>
            <a:r>
              <a:rPr sz="1600" b="1" dirty="0">
                <a:latin typeface="Arial"/>
                <a:cs typeface="Arial"/>
              </a:rPr>
              <a:t>compute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capability</a:t>
            </a:r>
            <a:r>
              <a:rPr sz="1600" b="1" dirty="0">
                <a:latin typeface="Arial"/>
                <a:cs typeface="Arial"/>
              </a:rPr>
              <a:t> over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here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78257" y="7978345"/>
            <a:ext cx="2672080" cy="277495"/>
            <a:chOff x="7178257" y="7978345"/>
            <a:chExt cx="2672080" cy="277495"/>
          </a:xfrm>
        </p:grpSpPr>
        <p:sp>
          <p:nvSpPr>
            <p:cNvPr id="7" name="object 7"/>
            <p:cNvSpPr/>
            <p:nvPr/>
          </p:nvSpPr>
          <p:spPr>
            <a:xfrm>
              <a:off x="7206706" y="8085025"/>
              <a:ext cx="2614930" cy="635"/>
            </a:xfrm>
            <a:custGeom>
              <a:avLst/>
              <a:gdLst/>
              <a:ahLst/>
              <a:cxnLst/>
              <a:rect l="l" t="t" r="r" b="b"/>
              <a:pathLst>
                <a:path w="2614929" h="634">
                  <a:moveTo>
                    <a:pt x="0" y="0"/>
                  </a:moveTo>
                  <a:lnTo>
                    <a:pt x="25399" y="0"/>
                  </a:lnTo>
                  <a:lnTo>
                    <a:pt x="2589211" y="37"/>
                  </a:lnTo>
                  <a:lnTo>
                    <a:pt x="2614611" y="37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24365" y="7978383"/>
              <a:ext cx="0" cy="213360"/>
            </a:xfrm>
            <a:custGeom>
              <a:avLst/>
              <a:gdLst/>
              <a:ahLst/>
              <a:cxnLst/>
              <a:rect l="l" t="t" r="r" b="b"/>
              <a:pathLst>
                <a:path h="213359">
                  <a:moveTo>
                    <a:pt x="3" y="0"/>
                  </a:moveTo>
                  <a:lnTo>
                    <a:pt x="0" y="213359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3657" y="7978345"/>
              <a:ext cx="0" cy="213360"/>
            </a:xfrm>
            <a:custGeom>
              <a:avLst/>
              <a:gdLst/>
              <a:ahLst/>
              <a:cxnLst/>
              <a:rect l="l" t="t" r="r" b="b"/>
              <a:pathLst>
                <a:path h="213359">
                  <a:moveTo>
                    <a:pt x="0" y="213359"/>
                  </a:moveTo>
                  <a:lnTo>
                    <a:pt x="3" y="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13672" y="8083095"/>
              <a:ext cx="0" cy="172720"/>
            </a:xfrm>
            <a:custGeom>
              <a:avLst/>
              <a:gdLst/>
              <a:ahLst/>
              <a:cxnLst/>
              <a:rect l="l" t="t" r="r" b="b"/>
              <a:pathLst>
                <a:path h="172720">
                  <a:moveTo>
                    <a:pt x="0" y="0"/>
                  </a:moveTo>
                  <a:lnTo>
                    <a:pt x="0" y="172608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300" y="4406900"/>
            <a:ext cx="54127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655" dirty="0"/>
              <a:t>T</a:t>
            </a:r>
            <a:r>
              <a:rPr sz="5600" spc="20" dirty="0"/>
              <a:t>extu</a:t>
            </a:r>
            <a:r>
              <a:rPr sz="5600" spc="-90" dirty="0"/>
              <a:t>r</a:t>
            </a:r>
            <a:r>
              <a:rPr sz="5600" spc="20" dirty="0"/>
              <a:t>e</a:t>
            </a:r>
            <a:r>
              <a:rPr sz="5600" spc="-270" dirty="0"/>
              <a:t> </a:t>
            </a:r>
            <a:r>
              <a:rPr sz="5600" spc="140" dirty="0"/>
              <a:t>Mapping</a:t>
            </a:r>
            <a:endParaRPr sz="5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Different</a:t>
            </a:r>
            <a:r>
              <a:rPr spc="140" dirty="0"/>
              <a:t> </a:t>
            </a:r>
            <a:r>
              <a:rPr dirty="0"/>
              <a:t>Colors</a:t>
            </a:r>
            <a:r>
              <a:rPr spc="140" dirty="0"/>
              <a:t> </a:t>
            </a:r>
            <a:r>
              <a:rPr dirty="0"/>
              <a:t>at</a:t>
            </a:r>
            <a:r>
              <a:rPr spc="140" dirty="0"/>
              <a:t> </a:t>
            </a:r>
            <a:r>
              <a:rPr dirty="0"/>
              <a:t>Different</a:t>
            </a:r>
            <a:r>
              <a:rPr spc="140" dirty="0"/>
              <a:t> </a:t>
            </a:r>
            <a:r>
              <a:rPr spc="-135" dirty="0"/>
              <a:t>Places?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53" y="1869508"/>
            <a:ext cx="11079480" cy="6973570"/>
            <a:chOff x="962953" y="1869508"/>
            <a:chExt cx="11079480" cy="697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953" y="1869508"/>
              <a:ext cx="11078893" cy="64008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8798" y="7295243"/>
              <a:ext cx="1363932" cy="14525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06755" y="7707702"/>
              <a:ext cx="0" cy="748030"/>
            </a:xfrm>
            <a:custGeom>
              <a:avLst/>
              <a:gdLst/>
              <a:ahLst/>
              <a:cxnLst/>
              <a:rect l="l" t="t" r="r" b="b"/>
              <a:pathLst>
                <a:path h="748029">
                  <a:moveTo>
                    <a:pt x="0" y="747447"/>
                  </a:moveTo>
                  <a:lnTo>
                    <a:pt x="0" y="31806"/>
                  </a:lnTo>
                  <a:lnTo>
                    <a:pt x="0" y="0"/>
                  </a:lnTo>
                </a:path>
              </a:pathLst>
            </a:custGeom>
            <a:ln w="63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7217" y="74803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129538" y="0"/>
                  </a:moveTo>
                  <a:lnTo>
                    <a:pt x="0" y="259079"/>
                  </a:lnTo>
                  <a:lnTo>
                    <a:pt x="259079" y="259078"/>
                  </a:lnTo>
                  <a:lnTo>
                    <a:pt x="1295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2974" y="7200123"/>
              <a:ext cx="1535673" cy="16427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56802" y="7612584"/>
              <a:ext cx="0" cy="937894"/>
            </a:xfrm>
            <a:custGeom>
              <a:avLst/>
              <a:gdLst/>
              <a:ahLst/>
              <a:cxnLst/>
              <a:rect l="l" t="t" r="r" b="b"/>
              <a:pathLst>
                <a:path h="937895">
                  <a:moveTo>
                    <a:pt x="0" y="937686"/>
                  </a:moveTo>
                  <a:lnTo>
                    <a:pt x="0" y="31806"/>
                  </a:lnTo>
                  <a:lnTo>
                    <a:pt x="0" y="0"/>
                  </a:lnTo>
                </a:path>
              </a:pathLst>
            </a:custGeom>
            <a:ln w="63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27264" y="738525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129538" y="0"/>
                  </a:moveTo>
                  <a:lnTo>
                    <a:pt x="0" y="259079"/>
                  </a:lnTo>
                  <a:lnTo>
                    <a:pt x="259079" y="259078"/>
                  </a:lnTo>
                  <a:lnTo>
                    <a:pt x="1295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59200" y="8547100"/>
            <a:ext cx="168528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Pattern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ball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8801100" y="8597900"/>
            <a:ext cx="2316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Wood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grain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10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floor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0800" y="2590800"/>
            <a:ext cx="4110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L_d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E220C"/>
                </a:solidFill>
                <a:latin typeface="Arial"/>
                <a:cs typeface="Arial"/>
              </a:rPr>
              <a:t>k_d</a:t>
            </a:r>
            <a:r>
              <a:rPr sz="2400" b="1" spc="-4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(I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22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r^2)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dot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l)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Surfaces</a:t>
            </a:r>
            <a:r>
              <a:rPr spc="-215" dirty="0"/>
              <a:t> </a:t>
            </a:r>
            <a:r>
              <a:rPr dirty="0"/>
              <a:t>are</a:t>
            </a:r>
            <a:r>
              <a:rPr spc="-295" dirty="0"/>
              <a:t> </a:t>
            </a:r>
            <a:r>
              <a:rPr spc="-25" dirty="0"/>
              <a:t>2D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711960"/>
            <a:ext cx="7767320" cy="205740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3400" spc="-60" dirty="0">
                <a:latin typeface="Arial"/>
                <a:cs typeface="Arial"/>
              </a:rPr>
              <a:t>Surface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lives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3D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65" dirty="0">
                <a:latin typeface="Arial"/>
                <a:cs typeface="Arial"/>
              </a:rPr>
              <a:t>world</a:t>
            </a:r>
            <a:r>
              <a:rPr sz="3400" spc="-5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space</a:t>
            </a:r>
            <a:endParaRPr sz="3400">
              <a:latin typeface="Arial"/>
              <a:cs typeface="Arial"/>
            </a:endParaRPr>
          </a:p>
          <a:p>
            <a:pPr marL="12700" marR="5080">
              <a:lnSpc>
                <a:spcPct val="102899"/>
              </a:lnSpc>
              <a:spcBef>
                <a:spcPts val="1700"/>
              </a:spcBef>
            </a:pPr>
            <a:r>
              <a:rPr sz="3400" spc="-55" dirty="0">
                <a:latin typeface="Arial"/>
                <a:cs typeface="Arial"/>
              </a:rPr>
              <a:t>Every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3D</a:t>
            </a:r>
            <a:r>
              <a:rPr sz="3400" spc="-105" dirty="0">
                <a:latin typeface="Arial"/>
                <a:cs typeface="Arial"/>
              </a:rPr>
              <a:t> </a:t>
            </a:r>
            <a:r>
              <a:rPr sz="3400" spc="-40" dirty="0">
                <a:latin typeface="Arial"/>
                <a:cs typeface="Arial"/>
              </a:rPr>
              <a:t>surface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point</a:t>
            </a:r>
            <a:r>
              <a:rPr sz="3400" spc="-10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also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spc="-80" dirty="0">
                <a:latin typeface="Arial"/>
                <a:cs typeface="Arial"/>
              </a:rPr>
              <a:t>has</a:t>
            </a:r>
            <a:r>
              <a:rPr sz="3400" spc="-10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-11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place </a:t>
            </a:r>
            <a:r>
              <a:rPr sz="3400" dirty="0">
                <a:latin typeface="Arial"/>
                <a:cs typeface="Arial"/>
              </a:rPr>
              <a:t>where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114" dirty="0">
                <a:latin typeface="Arial"/>
                <a:cs typeface="Arial"/>
              </a:rPr>
              <a:t>it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goes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in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2D</a:t>
            </a:r>
            <a:r>
              <a:rPr sz="3400" spc="3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image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(</a:t>
            </a:r>
            <a:r>
              <a:rPr sz="3400" b="1" spc="-10" dirty="0">
                <a:latin typeface="Arial"/>
                <a:cs typeface="Arial"/>
              </a:rPr>
              <a:t>texture</a:t>
            </a:r>
            <a:r>
              <a:rPr sz="3400" spc="-10" dirty="0">
                <a:latin typeface="Arial"/>
                <a:cs typeface="Arial"/>
              </a:rPr>
              <a:t>).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65515" y="4592353"/>
            <a:ext cx="2404110" cy="2411730"/>
            <a:chOff x="5065515" y="4592353"/>
            <a:chExt cx="2404110" cy="24117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721" y="4597260"/>
              <a:ext cx="2403642" cy="24067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72500" y="4599338"/>
              <a:ext cx="2355215" cy="2364740"/>
            </a:xfrm>
            <a:custGeom>
              <a:avLst/>
              <a:gdLst/>
              <a:ahLst/>
              <a:cxnLst/>
              <a:rect l="l" t="t" r="r" b="b"/>
              <a:pathLst>
                <a:path w="2355215" h="2364740">
                  <a:moveTo>
                    <a:pt x="2354761" y="1182229"/>
                  </a:moveTo>
                  <a:lnTo>
                    <a:pt x="2353779" y="1133498"/>
                  </a:lnTo>
                  <a:lnTo>
                    <a:pt x="2350858" y="1085269"/>
                  </a:lnTo>
                  <a:lnTo>
                    <a:pt x="2346036" y="1037580"/>
                  </a:lnTo>
                  <a:lnTo>
                    <a:pt x="2339351" y="990468"/>
                  </a:lnTo>
                  <a:lnTo>
                    <a:pt x="2330841" y="943972"/>
                  </a:lnTo>
                  <a:lnTo>
                    <a:pt x="2320544" y="898129"/>
                  </a:lnTo>
                  <a:lnTo>
                    <a:pt x="2308497" y="852979"/>
                  </a:lnTo>
                  <a:lnTo>
                    <a:pt x="2294738" y="808557"/>
                  </a:lnTo>
                  <a:lnTo>
                    <a:pt x="2279306" y="764904"/>
                  </a:lnTo>
                  <a:lnTo>
                    <a:pt x="2262238" y="722057"/>
                  </a:lnTo>
                  <a:lnTo>
                    <a:pt x="2243572" y="680053"/>
                  </a:lnTo>
                  <a:lnTo>
                    <a:pt x="2223346" y="638932"/>
                  </a:lnTo>
                  <a:lnTo>
                    <a:pt x="2201598" y="598730"/>
                  </a:lnTo>
                  <a:lnTo>
                    <a:pt x="2178365" y="559486"/>
                  </a:lnTo>
                  <a:lnTo>
                    <a:pt x="2153686" y="521238"/>
                  </a:lnTo>
                  <a:lnTo>
                    <a:pt x="2127598" y="484025"/>
                  </a:lnTo>
                  <a:lnTo>
                    <a:pt x="2100140" y="447883"/>
                  </a:lnTo>
                  <a:lnTo>
                    <a:pt x="2071348" y="412851"/>
                  </a:lnTo>
                  <a:lnTo>
                    <a:pt x="2041262" y="378968"/>
                  </a:lnTo>
                  <a:lnTo>
                    <a:pt x="2009918" y="346271"/>
                  </a:lnTo>
                  <a:lnTo>
                    <a:pt x="1977356" y="314798"/>
                  </a:lnTo>
                  <a:lnTo>
                    <a:pt x="1943612" y="284587"/>
                  </a:lnTo>
                  <a:lnTo>
                    <a:pt x="1908724" y="255677"/>
                  </a:lnTo>
                  <a:lnTo>
                    <a:pt x="1872731" y="228105"/>
                  </a:lnTo>
                  <a:lnTo>
                    <a:pt x="1835670" y="201909"/>
                  </a:lnTo>
                  <a:lnTo>
                    <a:pt x="1797579" y="177127"/>
                  </a:lnTo>
                  <a:lnTo>
                    <a:pt x="1758496" y="153798"/>
                  </a:lnTo>
                  <a:lnTo>
                    <a:pt x="1718459" y="131960"/>
                  </a:lnTo>
                  <a:lnTo>
                    <a:pt x="1677506" y="111650"/>
                  </a:lnTo>
                  <a:lnTo>
                    <a:pt x="1635675" y="92907"/>
                  </a:lnTo>
                  <a:lnTo>
                    <a:pt x="1593003" y="75768"/>
                  </a:lnTo>
                  <a:lnTo>
                    <a:pt x="1549528" y="60271"/>
                  </a:lnTo>
                  <a:lnTo>
                    <a:pt x="1505288" y="46456"/>
                  </a:lnTo>
                  <a:lnTo>
                    <a:pt x="1460322" y="34359"/>
                  </a:lnTo>
                  <a:lnTo>
                    <a:pt x="1414667" y="24019"/>
                  </a:lnTo>
                  <a:lnTo>
                    <a:pt x="1368360" y="15473"/>
                  </a:lnTo>
                  <a:lnTo>
                    <a:pt x="1321440" y="8761"/>
                  </a:lnTo>
                  <a:lnTo>
                    <a:pt x="1273945" y="3919"/>
                  </a:lnTo>
                  <a:lnTo>
                    <a:pt x="1225913" y="986"/>
                  </a:lnTo>
                  <a:lnTo>
                    <a:pt x="1177380" y="0"/>
                  </a:lnTo>
                  <a:lnTo>
                    <a:pt x="1128850" y="986"/>
                  </a:lnTo>
                  <a:lnTo>
                    <a:pt x="1080819" y="3919"/>
                  </a:lnTo>
                  <a:lnTo>
                    <a:pt x="1033325" y="8761"/>
                  </a:lnTo>
                  <a:lnTo>
                    <a:pt x="986407" y="15473"/>
                  </a:lnTo>
                  <a:lnTo>
                    <a:pt x="940102" y="24019"/>
                  </a:lnTo>
                  <a:lnTo>
                    <a:pt x="894447" y="34359"/>
                  </a:lnTo>
                  <a:lnTo>
                    <a:pt x="849482" y="46456"/>
                  </a:lnTo>
                  <a:lnTo>
                    <a:pt x="805243" y="60271"/>
                  </a:lnTo>
                  <a:lnTo>
                    <a:pt x="761769" y="75768"/>
                  </a:lnTo>
                  <a:lnTo>
                    <a:pt x="719097" y="92907"/>
                  </a:lnTo>
                  <a:lnTo>
                    <a:pt x="677266" y="111650"/>
                  </a:lnTo>
                  <a:lnTo>
                    <a:pt x="636313" y="131960"/>
                  </a:lnTo>
                  <a:lnTo>
                    <a:pt x="596276" y="153798"/>
                  </a:lnTo>
                  <a:lnTo>
                    <a:pt x="557193" y="177127"/>
                  </a:lnTo>
                  <a:lnTo>
                    <a:pt x="519103" y="201909"/>
                  </a:lnTo>
                  <a:lnTo>
                    <a:pt x="482041" y="228105"/>
                  </a:lnTo>
                  <a:lnTo>
                    <a:pt x="446048" y="255677"/>
                  </a:lnTo>
                  <a:lnTo>
                    <a:pt x="411160" y="284587"/>
                  </a:lnTo>
                  <a:lnTo>
                    <a:pt x="377416" y="314798"/>
                  </a:lnTo>
                  <a:lnTo>
                    <a:pt x="344852" y="346271"/>
                  </a:lnTo>
                  <a:lnTo>
                    <a:pt x="313508" y="378968"/>
                  </a:lnTo>
                  <a:lnTo>
                    <a:pt x="283421" y="412851"/>
                  </a:lnTo>
                  <a:lnTo>
                    <a:pt x="254629" y="447883"/>
                  </a:lnTo>
                  <a:lnTo>
                    <a:pt x="227170" y="484025"/>
                  </a:lnTo>
                  <a:lnTo>
                    <a:pt x="201082" y="521238"/>
                  </a:lnTo>
                  <a:lnTo>
                    <a:pt x="176402" y="559486"/>
                  </a:lnTo>
                  <a:lnTo>
                    <a:pt x="153169" y="598730"/>
                  </a:lnTo>
                  <a:lnTo>
                    <a:pt x="131420" y="638932"/>
                  </a:lnTo>
                  <a:lnTo>
                    <a:pt x="111193" y="680053"/>
                  </a:lnTo>
                  <a:lnTo>
                    <a:pt x="92526" y="722057"/>
                  </a:lnTo>
                  <a:lnTo>
                    <a:pt x="75458" y="764904"/>
                  </a:lnTo>
                  <a:lnTo>
                    <a:pt x="60025" y="808557"/>
                  </a:lnTo>
                  <a:lnTo>
                    <a:pt x="46266" y="852979"/>
                  </a:lnTo>
                  <a:lnTo>
                    <a:pt x="34218" y="898129"/>
                  </a:lnTo>
                  <a:lnTo>
                    <a:pt x="23920" y="943972"/>
                  </a:lnTo>
                  <a:lnTo>
                    <a:pt x="15410" y="990468"/>
                  </a:lnTo>
                  <a:lnTo>
                    <a:pt x="8725" y="1037580"/>
                  </a:lnTo>
                  <a:lnTo>
                    <a:pt x="3903" y="1085269"/>
                  </a:lnTo>
                  <a:lnTo>
                    <a:pt x="982" y="1133498"/>
                  </a:lnTo>
                  <a:lnTo>
                    <a:pt x="0" y="1182229"/>
                  </a:lnTo>
                  <a:lnTo>
                    <a:pt x="982" y="1230960"/>
                  </a:lnTo>
                  <a:lnTo>
                    <a:pt x="3903" y="1279189"/>
                  </a:lnTo>
                  <a:lnTo>
                    <a:pt x="8725" y="1326878"/>
                  </a:lnTo>
                  <a:lnTo>
                    <a:pt x="15410" y="1373990"/>
                  </a:lnTo>
                  <a:lnTo>
                    <a:pt x="23920" y="1420486"/>
                  </a:lnTo>
                  <a:lnTo>
                    <a:pt x="34218" y="1466329"/>
                  </a:lnTo>
                  <a:lnTo>
                    <a:pt x="46266" y="1511480"/>
                  </a:lnTo>
                  <a:lnTo>
                    <a:pt x="60025" y="1555901"/>
                  </a:lnTo>
                  <a:lnTo>
                    <a:pt x="75458" y="1599554"/>
                  </a:lnTo>
                  <a:lnTo>
                    <a:pt x="92526" y="1642401"/>
                  </a:lnTo>
                  <a:lnTo>
                    <a:pt x="111193" y="1684405"/>
                  </a:lnTo>
                  <a:lnTo>
                    <a:pt x="131420" y="1725527"/>
                  </a:lnTo>
                  <a:lnTo>
                    <a:pt x="153169" y="1765728"/>
                  </a:lnTo>
                  <a:lnTo>
                    <a:pt x="176402" y="1804972"/>
                  </a:lnTo>
                  <a:lnTo>
                    <a:pt x="201082" y="1843220"/>
                  </a:lnTo>
                  <a:lnTo>
                    <a:pt x="227170" y="1880434"/>
                  </a:lnTo>
                  <a:lnTo>
                    <a:pt x="254629" y="1916575"/>
                  </a:lnTo>
                  <a:lnTo>
                    <a:pt x="283421" y="1951607"/>
                  </a:lnTo>
                  <a:lnTo>
                    <a:pt x="313508" y="1985490"/>
                  </a:lnTo>
                  <a:lnTo>
                    <a:pt x="344852" y="2018187"/>
                  </a:lnTo>
                  <a:lnTo>
                    <a:pt x="377416" y="2049660"/>
                  </a:lnTo>
                  <a:lnTo>
                    <a:pt x="411160" y="2079871"/>
                  </a:lnTo>
                  <a:lnTo>
                    <a:pt x="446048" y="2108781"/>
                  </a:lnTo>
                  <a:lnTo>
                    <a:pt x="482041" y="2136354"/>
                  </a:lnTo>
                  <a:lnTo>
                    <a:pt x="519103" y="2162549"/>
                  </a:lnTo>
                  <a:lnTo>
                    <a:pt x="557193" y="2187331"/>
                  </a:lnTo>
                  <a:lnTo>
                    <a:pt x="596276" y="2210660"/>
                  </a:lnTo>
                  <a:lnTo>
                    <a:pt x="636313" y="2232498"/>
                  </a:lnTo>
                  <a:lnTo>
                    <a:pt x="677266" y="2252808"/>
                  </a:lnTo>
                  <a:lnTo>
                    <a:pt x="719097" y="2271552"/>
                  </a:lnTo>
                  <a:lnTo>
                    <a:pt x="761769" y="2288690"/>
                  </a:lnTo>
                  <a:lnTo>
                    <a:pt x="805243" y="2304187"/>
                  </a:lnTo>
                  <a:lnTo>
                    <a:pt x="849482" y="2318002"/>
                  </a:lnTo>
                  <a:lnTo>
                    <a:pt x="894447" y="2330099"/>
                  </a:lnTo>
                  <a:lnTo>
                    <a:pt x="940102" y="2340439"/>
                  </a:lnTo>
                  <a:lnTo>
                    <a:pt x="986407" y="2348985"/>
                  </a:lnTo>
                  <a:lnTo>
                    <a:pt x="1033325" y="2355698"/>
                  </a:lnTo>
                  <a:lnTo>
                    <a:pt x="1080819" y="2360539"/>
                  </a:lnTo>
                  <a:lnTo>
                    <a:pt x="1128850" y="2363472"/>
                  </a:lnTo>
                  <a:lnTo>
                    <a:pt x="1177380" y="2364459"/>
                  </a:lnTo>
                  <a:lnTo>
                    <a:pt x="1225913" y="2363472"/>
                  </a:lnTo>
                  <a:lnTo>
                    <a:pt x="1273945" y="2360539"/>
                  </a:lnTo>
                  <a:lnTo>
                    <a:pt x="1321440" y="2355698"/>
                  </a:lnTo>
                  <a:lnTo>
                    <a:pt x="1368360" y="2348985"/>
                  </a:lnTo>
                  <a:lnTo>
                    <a:pt x="1414667" y="2340439"/>
                  </a:lnTo>
                  <a:lnTo>
                    <a:pt x="1460322" y="2330099"/>
                  </a:lnTo>
                  <a:lnTo>
                    <a:pt x="1505288" y="2318002"/>
                  </a:lnTo>
                  <a:lnTo>
                    <a:pt x="1549528" y="2304187"/>
                  </a:lnTo>
                  <a:lnTo>
                    <a:pt x="1593003" y="2288690"/>
                  </a:lnTo>
                  <a:lnTo>
                    <a:pt x="1635675" y="2271552"/>
                  </a:lnTo>
                  <a:lnTo>
                    <a:pt x="1677506" y="2252808"/>
                  </a:lnTo>
                  <a:lnTo>
                    <a:pt x="1718459" y="2232498"/>
                  </a:lnTo>
                  <a:lnTo>
                    <a:pt x="1758496" y="2210660"/>
                  </a:lnTo>
                  <a:lnTo>
                    <a:pt x="1797579" y="2187331"/>
                  </a:lnTo>
                  <a:lnTo>
                    <a:pt x="1835670" y="2162549"/>
                  </a:lnTo>
                  <a:lnTo>
                    <a:pt x="1872731" y="2136354"/>
                  </a:lnTo>
                  <a:lnTo>
                    <a:pt x="1908724" y="2108781"/>
                  </a:lnTo>
                  <a:lnTo>
                    <a:pt x="1943612" y="2079871"/>
                  </a:lnTo>
                  <a:lnTo>
                    <a:pt x="1977356" y="2049660"/>
                  </a:lnTo>
                  <a:lnTo>
                    <a:pt x="2009918" y="2018187"/>
                  </a:lnTo>
                  <a:lnTo>
                    <a:pt x="2041262" y="1985490"/>
                  </a:lnTo>
                  <a:lnTo>
                    <a:pt x="2071348" y="1951607"/>
                  </a:lnTo>
                  <a:lnTo>
                    <a:pt x="2100140" y="1916575"/>
                  </a:lnTo>
                  <a:lnTo>
                    <a:pt x="2127598" y="1880434"/>
                  </a:lnTo>
                  <a:lnTo>
                    <a:pt x="2153686" y="1843220"/>
                  </a:lnTo>
                  <a:lnTo>
                    <a:pt x="2178365" y="1804972"/>
                  </a:lnTo>
                  <a:lnTo>
                    <a:pt x="2201598" y="1765728"/>
                  </a:lnTo>
                  <a:lnTo>
                    <a:pt x="2223346" y="1725527"/>
                  </a:lnTo>
                  <a:lnTo>
                    <a:pt x="2243572" y="1684405"/>
                  </a:lnTo>
                  <a:lnTo>
                    <a:pt x="2262238" y="1642401"/>
                  </a:lnTo>
                  <a:lnTo>
                    <a:pt x="2279306" y="1599554"/>
                  </a:lnTo>
                  <a:lnTo>
                    <a:pt x="2294738" y="1555901"/>
                  </a:lnTo>
                  <a:lnTo>
                    <a:pt x="2308497" y="1511480"/>
                  </a:lnTo>
                  <a:lnTo>
                    <a:pt x="2320544" y="1466329"/>
                  </a:lnTo>
                  <a:lnTo>
                    <a:pt x="2330841" y="1420486"/>
                  </a:lnTo>
                  <a:lnTo>
                    <a:pt x="2339351" y="1373990"/>
                  </a:lnTo>
                  <a:lnTo>
                    <a:pt x="2346036" y="1326878"/>
                  </a:lnTo>
                  <a:lnTo>
                    <a:pt x="2350858" y="1279189"/>
                  </a:lnTo>
                  <a:lnTo>
                    <a:pt x="2353779" y="1230960"/>
                  </a:lnTo>
                  <a:lnTo>
                    <a:pt x="2354761" y="1182229"/>
                  </a:lnTo>
                  <a:close/>
                </a:path>
              </a:pathLst>
            </a:custGeom>
            <a:ln w="1367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72511" y="5836320"/>
              <a:ext cx="2355215" cy="361315"/>
            </a:xfrm>
            <a:custGeom>
              <a:avLst/>
              <a:gdLst/>
              <a:ahLst/>
              <a:cxnLst/>
              <a:rect l="l" t="t" r="r" b="b"/>
              <a:pathLst>
                <a:path w="2355215" h="361314">
                  <a:moveTo>
                    <a:pt x="0" y="0"/>
                  </a:moveTo>
                  <a:lnTo>
                    <a:pt x="7920" y="42095"/>
                  </a:lnTo>
                  <a:lnTo>
                    <a:pt x="31094" y="82763"/>
                  </a:lnTo>
                  <a:lnTo>
                    <a:pt x="68638" y="121735"/>
                  </a:lnTo>
                  <a:lnTo>
                    <a:pt x="119668" y="158738"/>
                  </a:lnTo>
                  <a:lnTo>
                    <a:pt x="183301" y="193503"/>
                  </a:lnTo>
                  <a:lnTo>
                    <a:pt x="219567" y="209961"/>
                  </a:lnTo>
                  <a:lnTo>
                    <a:pt x="258653" y="225758"/>
                  </a:lnTo>
                  <a:lnTo>
                    <a:pt x="300448" y="240859"/>
                  </a:lnTo>
                  <a:lnTo>
                    <a:pt x="344842" y="255232"/>
                  </a:lnTo>
                  <a:lnTo>
                    <a:pt x="391724" y="268842"/>
                  </a:lnTo>
                  <a:lnTo>
                    <a:pt x="440984" y="281655"/>
                  </a:lnTo>
                  <a:lnTo>
                    <a:pt x="492511" y="293638"/>
                  </a:lnTo>
                  <a:lnTo>
                    <a:pt x="546195" y="304756"/>
                  </a:lnTo>
                  <a:lnTo>
                    <a:pt x="601926" y="314976"/>
                  </a:lnTo>
                  <a:lnTo>
                    <a:pt x="659593" y="324264"/>
                  </a:lnTo>
                  <a:lnTo>
                    <a:pt x="719086" y="332586"/>
                  </a:lnTo>
                  <a:lnTo>
                    <a:pt x="780294" y="339909"/>
                  </a:lnTo>
                  <a:lnTo>
                    <a:pt x="843107" y="346197"/>
                  </a:lnTo>
                  <a:lnTo>
                    <a:pt x="907414" y="351418"/>
                  </a:lnTo>
                  <a:lnTo>
                    <a:pt x="973106" y="355538"/>
                  </a:lnTo>
                  <a:lnTo>
                    <a:pt x="1040071" y="358523"/>
                  </a:lnTo>
                  <a:lnTo>
                    <a:pt x="1108199" y="360338"/>
                  </a:lnTo>
                  <a:lnTo>
                    <a:pt x="1177380" y="360951"/>
                  </a:lnTo>
                  <a:lnTo>
                    <a:pt x="1246559" y="360338"/>
                  </a:lnTo>
                  <a:lnTo>
                    <a:pt x="1314685" y="358523"/>
                  </a:lnTo>
                  <a:lnTo>
                    <a:pt x="1381648" y="355538"/>
                  </a:lnTo>
                  <a:lnTo>
                    <a:pt x="1447338" y="351418"/>
                  </a:lnTo>
                  <a:lnTo>
                    <a:pt x="1511644" y="346197"/>
                  </a:lnTo>
                  <a:lnTo>
                    <a:pt x="1574456" y="339909"/>
                  </a:lnTo>
                  <a:lnTo>
                    <a:pt x="1635663" y="332586"/>
                  </a:lnTo>
                  <a:lnTo>
                    <a:pt x="1695155" y="324264"/>
                  </a:lnTo>
                  <a:lnTo>
                    <a:pt x="1752822" y="314976"/>
                  </a:lnTo>
                  <a:lnTo>
                    <a:pt x="1808553" y="304756"/>
                  </a:lnTo>
                  <a:lnTo>
                    <a:pt x="1862237" y="293638"/>
                  </a:lnTo>
                  <a:lnTo>
                    <a:pt x="1913765" y="281655"/>
                  </a:lnTo>
                  <a:lnTo>
                    <a:pt x="1963025" y="268842"/>
                  </a:lnTo>
                  <a:lnTo>
                    <a:pt x="2009908" y="255232"/>
                  </a:lnTo>
                  <a:lnTo>
                    <a:pt x="2054303" y="240859"/>
                  </a:lnTo>
                  <a:lnTo>
                    <a:pt x="2096099" y="225758"/>
                  </a:lnTo>
                  <a:lnTo>
                    <a:pt x="2135186" y="209961"/>
                  </a:lnTo>
                  <a:lnTo>
                    <a:pt x="2171453" y="193503"/>
                  </a:lnTo>
                  <a:lnTo>
                    <a:pt x="2235088" y="158738"/>
                  </a:lnTo>
                  <a:lnTo>
                    <a:pt x="2286120" y="121735"/>
                  </a:lnTo>
                  <a:lnTo>
                    <a:pt x="2323665" y="82763"/>
                  </a:lnTo>
                  <a:lnTo>
                    <a:pt x="2346840" y="42095"/>
                  </a:lnTo>
                  <a:lnTo>
                    <a:pt x="2352762" y="21208"/>
                  </a:lnTo>
                  <a:lnTo>
                    <a:pt x="2354761" y="0"/>
                  </a:lnTo>
                </a:path>
              </a:pathLst>
            </a:custGeom>
            <a:ln w="82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75333" y="4600033"/>
              <a:ext cx="553085" cy="2341880"/>
            </a:xfrm>
            <a:custGeom>
              <a:avLst/>
              <a:gdLst/>
              <a:ahLst/>
              <a:cxnLst/>
              <a:rect l="l" t="t" r="r" b="b"/>
              <a:pathLst>
                <a:path w="553085" h="2341879">
                  <a:moveTo>
                    <a:pt x="552957" y="0"/>
                  </a:moveTo>
                  <a:lnTo>
                    <a:pt x="500268" y="8334"/>
                  </a:lnTo>
                  <a:lnTo>
                    <a:pt x="448175" y="30984"/>
                  </a:lnTo>
                  <a:lnTo>
                    <a:pt x="397067" y="67161"/>
                  </a:lnTo>
                  <a:lnTo>
                    <a:pt x="347334" y="116080"/>
                  </a:lnTo>
                  <a:lnTo>
                    <a:pt x="299365" y="176953"/>
                  </a:lnTo>
                  <a:lnTo>
                    <a:pt x="276165" y="211627"/>
                  </a:lnTo>
                  <a:lnTo>
                    <a:pt x="253551" y="248994"/>
                  </a:lnTo>
                  <a:lnTo>
                    <a:pt x="231574" y="288956"/>
                  </a:lnTo>
                  <a:lnTo>
                    <a:pt x="210281" y="331416"/>
                  </a:lnTo>
                  <a:lnTo>
                    <a:pt x="189721" y="376274"/>
                  </a:lnTo>
                  <a:lnTo>
                    <a:pt x="169944" y="423432"/>
                  </a:lnTo>
                  <a:lnTo>
                    <a:pt x="150997" y="472792"/>
                  </a:lnTo>
                  <a:lnTo>
                    <a:pt x="132930" y="524256"/>
                  </a:lnTo>
                  <a:lnTo>
                    <a:pt x="115791" y="577725"/>
                  </a:lnTo>
                  <a:lnTo>
                    <a:pt x="99629" y="633101"/>
                  </a:lnTo>
                  <a:lnTo>
                    <a:pt x="84492" y="690285"/>
                  </a:lnTo>
                  <a:lnTo>
                    <a:pt x="70430" y="749179"/>
                  </a:lnTo>
                  <a:lnTo>
                    <a:pt x="57491" y="809686"/>
                  </a:lnTo>
                  <a:lnTo>
                    <a:pt x="45724" y="871705"/>
                  </a:lnTo>
                  <a:lnTo>
                    <a:pt x="35177" y="935140"/>
                  </a:lnTo>
                  <a:lnTo>
                    <a:pt x="25899" y="999892"/>
                  </a:lnTo>
                  <a:lnTo>
                    <a:pt x="17939" y="1065862"/>
                  </a:lnTo>
                  <a:lnTo>
                    <a:pt x="11346" y="1132952"/>
                  </a:lnTo>
                  <a:lnTo>
                    <a:pt x="6267" y="1199633"/>
                  </a:lnTo>
                  <a:lnTo>
                    <a:pt x="2703" y="1265462"/>
                  </a:lnTo>
                  <a:lnTo>
                    <a:pt x="624" y="1330336"/>
                  </a:lnTo>
                  <a:lnTo>
                    <a:pt x="0" y="1394154"/>
                  </a:lnTo>
                  <a:lnTo>
                    <a:pt x="800" y="1456812"/>
                  </a:lnTo>
                  <a:lnTo>
                    <a:pt x="2994" y="1518207"/>
                  </a:lnTo>
                  <a:lnTo>
                    <a:pt x="6553" y="1578237"/>
                  </a:lnTo>
                  <a:lnTo>
                    <a:pt x="11446" y="1636799"/>
                  </a:lnTo>
                  <a:lnTo>
                    <a:pt x="17642" y="1693790"/>
                  </a:lnTo>
                  <a:lnTo>
                    <a:pt x="25111" y="1749108"/>
                  </a:lnTo>
                  <a:lnTo>
                    <a:pt x="33824" y="1802650"/>
                  </a:lnTo>
                  <a:lnTo>
                    <a:pt x="43750" y="1854312"/>
                  </a:lnTo>
                  <a:lnTo>
                    <a:pt x="54859" y="1903992"/>
                  </a:lnTo>
                  <a:lnTo>
                    <a:pt x="67120" y="1951588"/>
                  </a:lnTo>
                  <a:lnTo>
                    <a:pt x="80504" y="1996997"/>
                  </a:lnTo>
                  <a:lnTo>
                    <a:pt x="94980" y="2040116"/>
                  </a:lnTo>
                  <a:lnTo>
                    <a:pt x="110517" y="2080842"/>
                  </a:lnTo>
                  <a:lnTo>
                    <a:pt x="127086" y="2119072"/>
                  </a:lnTo>
                  <a:lnTo>
                    <a:pt x="144657" y="2154705"/>
                  </a:lnTo>
                  <a:lnTo>
                    <a:pt x="182682" y="2217763"/>
                  </a:lnTo>
                  <a:lnTo>
                    <a:pt x="224351" y="2269195"/>
                  </a:lnTo>
                  <a:lnTo>
                    <a:pt x="269420" y="2308180"/>
                  </a:lnTo>
                  <a:lnTo>
                    <a:pt x="317650" y="2333894"/>
                  </a:lnTo>
                  <a:lnTo>
                    <a:pt x="342874" y="2341518"/>
                  </a:lnTo>
                </a:path>
              </a:pathLst>
            </a:custGeom>
            <a:ln w="82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723179" y="6895248"/>
            <a:ext cx="511809" cy="625475"/>
            <a:chOff x="4723179" y="6895248"/>
            <a:chExt cx="511809" cy="625475"/>
          </a:xfrm>
        </p:grpSpPr>
        <p:sp>
          <p:nvSpPr>
            <p:cNvPr id="10" name="object 10"/>
            <p:cNvSpPr/>
            <p:nvPr/>
          </p:nvSpPr>
          <p:spPr>
            <a:xfrm>
              <a:off x="4814200" y="7164183"/>
              <a:ext cx="312420" cy="73660"/>
            </a:xfrm>
            <a:custGeom>
              <a:avLst/>
              <a:gdLst/>
              <a:ahLst/>
              <a:cxnLst/>
              <a:rect l="l" t="t" r="r" b="b"/>
              <a:pathLst>
                <a:path w="312420" h="73659">
                  <a:moveTo>
                    <a:pt x="0" y="73257"/>
                  </a:moveTo>
                  <a:lnTo>
                    <a:pt x="312116" y="0"/>
                  </a:lnTo>
                </a:path>
              </a:pathLst>
            </a:custGeom>
            <a:ln w="2737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2018" y="7127147"/>
              <a:ext cx="172791" cy="982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60394" y="7003980"/>
              <a:ext cx="53975" cy="233679"/>
            </a:xfrm>
            <a:custGeom>
              <a:avLst/>
              <a:gdLst/>
              <a:ahLst/>
              <a:cxnLst/>
              <a:rect l="l" t="t" r="r" b="b"/>
              <a:pathLst>
                <a:path w="53975" h="233679">
                  <a:moveTo>
                    <a:pt x="53805" y="233461"/>
                  </a:moveTo>
                  <a:lnTo>
                    <a:pt x="0" y="0"/>
                  </a:lnTo>
                </a:path>
              </a:pathLst>
            </a:custGeom>
            <a:ln w="273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3179" y="6895248"/>
              <a:ext cx="98178" cy="1729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6345" y="7223771"/>
              <a:ext cx="99599" cy="29663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189256" y="6807258"/>
            <a:ext cx="13462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1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8037" y="6636268"/>
            <a:ext cx="13462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10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1462" y="7314069"/>
            <a:ext cx="121285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5" dirty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8878" y="4501536"/>
            <a:ext cx="3586479" cy="3272154"/>
            <a:chOff x="638878" y="4501536"/>
            <a:chExt cx="3586479" cy="3272154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239" y="4508521"/>
              <a:ext cx="3528889" cy="32145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9239" y="4508521"/>
              <a:ext cx="3529329" cy="3215005"/>
            </a:xfrm>
            <a:custGeom>
              <a:avLst/>
              <a:gdLst/>
              <a:ahLst/>
              <a:cxnLst/>
              <a:rect l="l" t="t" r="r" b="b"/>
              <a:pathLst>
                <a:path w="3529329" h="3215004">
                  <a:moveTo>
                    <a:pt x="0" y="3214591"/>
                  </a:moveTo>
                  <a:lnTo>
                    <a:pt x="3528861" y="3214591"/>
                  </a:lnTo>
                  <a:lnTo>
                    <a:pt x="3528861" y="0"/>
                  </a:lnTo>
                  <a:lnTo>
                    <a:pt x="0" y="0"/>
                  </a:lnTo>
                  <a:lnTo>
                    <a:pt x="0" y="3214591"/>
                  </a:lnTo>
                  <a:close/>
                </a:path>
              </a:pathLst>
            </a:custGeom>
            <a:ln w="1367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9239" y="7723117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4">
                  <a:moveTo>
                    <a:pt x="0" y="0"/>
                  </a:moveTo>
                  <a:lnTo>
                    <a:pt x="429843" y="0"/>
                  </a:lnTo>
                </a:path>
              </a:pathLst>
            </a:custGeom>
            <a:ln w="273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4577" y="7672692"/>
              <a:ext cx="165955" cy="1008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9239" y="7292713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h="430529">
                  <a:moveTo>
                    <a:pt x="0" y="430404"/>
                  </a:moveTo>
                  <a:lnTo>
                    <a:pt x="0" y="0"/>
                  </a:lnTo>
                </a:path>
              </a:pathLst>
            </a:custGeom>
            <a:ln w="273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878" y="7181118"/>
              <a:ext cx="100721" cy="166171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059981" y="4501536"/>
            <a:ext cx="4338320" cy="3272154"/>
            <a:chOff x="8059981" y="4501536"/>
            <a:chExt cx="4338320" cy="3272154"/>
          </a:xfrm>
        </p:grpSpPr>
        <p:sp>
          <p:nvSpPr>
            <p:cNvPr id="26" name="object 26"/>
            <p:cNvSpPr/>
            <p:nvPr/>
          </p:nvSpPr>
          <p:spPr>
            <a:xfrm>
              <a:off x="8110343" y="4508521"/>
              <a:ext cx="4280535" cy="3215005"/>
            </a:xfrm>
            <a:custGeom>
              <a:avLst/>
              <a:gdLst/>
              <a:ahLst/>
              <a:cxnLst/>
              <a:rect l="l" t="t" r="r" b="b"/>
              <a:pathLst>
                <a:path w="4280534" h="3215004">
                  <a:moveTo>
                    <a:pt x="4280527" y="0"/>
                  </a:moveTo>
                  <a:lnTo>
                    <a:pt x="0" y="0"/>
                  </a:lnTo>
                  <a:lnTo>
                    <a:pt x="0" y="3214590"/>
                  </a:lnTo>
                  <a:lnTo>
                    <a:pt x="4280527" y="3214590"/>
                  </a:lnTo>
                  <a:lnTo>
                    <a:pt x="428052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6625" y="7242046"/>
              <a:ext cx="4287973" cy="4810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6612" y="4618289"/>
              <a:ext cx="4287992" cy="249442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10342" y="4508521"/>
              <a:ext cx="4280535" cy="3215005"/>
            </a:xfrm>
            <a:custGeom>
              <a:avLst/>
              <a:gdLst/>
              <a:ahLst/>
              <a:cxnLst/>
              <a:rect l="l" t="t" r="r" b="b"/>
              <a:pathLst>
                <a:path w="4280534" h="3215004">
                  <a:moveTo>
                    <a:pt x="0" y="3214591"/>
                  </a:moveTo>
                  <a:lnTo>
                    <a:pt x="4280527" y="3214591"/>
                  </a:lnTo>
                  <a:lnTo>
                    <a:pt x="4280527" y="0"/>
                  </a:lnTo>
                  <a:lnTo>
                    <a:pt x="0" y="0"/>
                  </a:lnTo>
                  <a:lnTo>
                    <a:pt x="0" y="3214591"/>
                  </a:lnTo>
                  <a:close/>
                </a:path>
              </a:pathLst>
            </a:custGeom>
            <a:ln w="1368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10343" y="7723117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5">
                  <a:moveTo>
                    <a:pt x="0" y="0"/>
                  </a:moveTo>
                  <a:lnTo>
                    <a:pt x="429843" y="0"/>
                  </a:lnTo>
                </a:path>
              </a:pathLst>
            </a:custGeom>
            <a:ln w="273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5683" y="7672692"/>
              <a:ext cx="165955" cy="1008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10343" y="7292713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h="430529">
                  <a:moveTo>
                    <a:pt x="0" y="430404"/>
                  </a:moveTo>
                  <a:lnTo>
                    <a:pt x="0" y="0"/>
                  </a:lnTo>
                </a:path>
              </a:pathLst>
            </a:custGeom>
            <a:ln w="27340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9981" y="7181118"/>
              <a:ext cx="100722" cy="16617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8638921" y="7412683"/>
            <a:ext cx="14859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10" dirty="0">
                <a:solidFill>
                  <a:srgbClr val="231F20"/>
                </a:solidFill>
                <a:latin typeface="Times New Roman"/>
                <a:cs typeface="Times New Roman"/>
              </a:rPr>
              <a:t>u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5074" y="6950960"/>
            <a:ext cx="13462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10" dirty="0">
                <a:solidFill>
                  <a:srgbClr val="231F20"/>
                </a:solidFill>
                <a:latin typeface="Times New Roman"/>
                <a:cs typeface="Times New Roman"/>
              </a:rPr>
              <a:t>v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37902" y="7357985"/>
            <a:ext cx="27051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950" i="1" spc="-25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2550" i="1" spc="-37" baseline="-14705" dirty="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endParaRPr sz="2550" baseline="-1470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5792" y="6950982"/>
            <a:ext cx="271145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950" i="1" spc="-2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2550" i="1" spc="-37" baseline="-14705" dirty="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endParaRPr sz="2550" baseline="-14705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779154" y="4725213"/>
            <a:ext cx="2812415" cy="732155"/>
            <a:chOff x="4779154" y="4725213"/>
            <a:chExt cx="2812415" cy="73215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8290" y="5375087"/>
              <a:ext cx="82021" cy="8212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836592" y="5156900"/>
              <a:ext cx="748030" cy="218440"/>
            </a:xfrm>
            <a:custGeom>
              <a:avLst/>
              <a:gdLst/>
              <a:ahLst/>
              <a:cxnLst/>
              <a:rect l="l" t="t" r="r" b="b"/>
              <a:pathLst>
                <a:path w="748029" h="218439">
                  <a:moveTo>
                    <a:pt x="0" y="218186"/>
                  </a:moveTo>
                  <a:lnTo>
                    <a:pt x="43262" y="198917"/>
                  </a:lnTo>
                  <a:lnTo>
                    <a:pt x="87711" y="180296"/>
                  </a:lnTo>
                  <a:lnTo>
                    <a:pt x="133290" y="162328"/>
                  </a:lnTo>
                  <a:lnTo>
                    <a:pt x="179941" y="145020"/>
                  </a:lnTo>
                  <a:lnTo>
                    <a:pt x="227608" y="128378"/>
                  </a:lnTo>
                  <a:lnTo>
                    <a:pt x="276234" y="112409"/>
                  </a:lnTo>
                  <a:lnTo>
                    <a:pt x="325762" y="97119"/>
                  </a:lnTo>
                  <a:lnTo>
                    <a:pt x="376136" y="82515"/>
                  </a:lnTo>
                  <a:lnTo>
                    <a:pt x="427298" y="68601"/>
                  </a:lnTo>
                  <a:lnTo>
                    <a:pt x="479191" y="55386"/>
                  </a:lnTo>
                  <a:lnTo>
                    <a:pt x="531760" y="42875"/>
                  </a:lnTo>
                  <a:lnTo>
                    <a:pt x="584946" y="31074"/>
                  </a:lnTo>
                  <a:lnTo>
                    <a:pt x="638694" y="19991"/>
                  </a:lnTo>
                  <a:lnTo>
                    <a:pt x="692946" y="9630"/>
                  </a:lnTo>
                  <a:lnTo>
                    <a:pt x="747646" y="0"/>
                  </a:lnTo>
                </a:path>
              </a:pathLst>
            </a:custGeom>
            <a:ln w="1368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85997" y="4732056"/>
              <a:ext cx="1878964" cy="652145"/>
            </a:xfrm>
            <a:custGeom>
              <a:avLst/>
              <a:gdLst/>
              <a:ahLst/>
              <a:cxnLst/>
              <a:rect l="l" t="t" r="r" b="b"/>
              <a:pathLst>
                <a:path w="1878965" h="652145">
                  <a:moveTo>
                    <a:pt x="1878904" y="652039"/>
                  </a:moveTo>
                  <a:lnTo>
                    <a:pt x="1844621" y="629758"/>
                  </a:lnTo>
                  <a:lnTo>
                    <a:pt x="1809380" y="607696"/>
                  </a:lnTo>
                  <a:lnTo>
                    <a:pt x="1773207" y="585860"/>
                  </a:lnTo>
                  <a:lnTo>
                    <a:pt x="1736126" y="564256"/>
                  </a:lnTo>
                  <a:lnTo>
                    <a:pt x="1698160" y="542892"/>
                  </a:lnTo>
                  <a:lnTo>
                    <a:pt x="1659333" y="521775"/>
                  </a:lnTo>
                  <a:lnTo>
                    <a:pt x="1619671" y="500911"/>
                  </a:lnTo>
                  <a:lnTo>
                    <a:pt x="1579196" y="480307"/>
                  </a:lnTo>
                  <a:lnTo>
                    <a:pt x="1537934" y="459971"/>
                  </a:lnTo>
                  <a:lnTo>
                    <a:pt x="1495908" y="439909"/>
                  </a:lnTo>
                  <a:lnTo>
                    <a:pt x="1453143" y="420129"/>
                  </a:lnTo>
                  <a:lnTo>
                    <a:pt x="1409663" y="400636"/>
                  </a:lnTo>
                  <a:lnTo>
                    <a:pt x="1365491" y="381439"/>
                  </a:lnTo>
                  <a:lnTo>
                    <a:pt x="1320653" y="362544"/>
                  </a:lnTo>
                  <a:lnTo>
                    <a:pt x="1275172" y="343957"/>
                  </a:lnTo>
                  <a:lnTo>
                    <a:pt x="1229073" y="325687"/>
                  </a:lnTo>
                  <a:lnTo>
                    <a:pt x="1182379" y="307739"/>
                  </a:lnTo>
                  <a:lnTo>
                    <a:pt x="1135115" y="290121"/>
                  </a:lnTo>
                  <a:lnTo>
                    <a:pt x="1087305" y="272840"/>
                  </a:lnTo>
                  <a:lnTo>
                    <a:pt x="1038974" y="255903"/>
                  </a:lnTo>
                  <a:lnTo>
                    <a:pt x="990144" y="239316"/>
                  </a:lnTo>
                  <a:lnTo>
                    <a:pt x="940842" y="223087"/>
                  </a:lnTo>
                  <a:lnTo>
                    <a:pt x="891090" y="207222"/>
                  </a:lnTo>
                  <a:lnTo>
                    <a:pt x="840913" y="191728"/>
                  </a:lnTo>
                  <a:lnTo>
                    <a:pt x="790335" y="176613"/>
                  </a:lnTo>
                  <a:lnTo>
                    <a:pt x="739380" y="161883"/>
                  </a:lnTo>
                  <a:lnTo>
                    <a:pt x="688073" y="147545"/>
                  </a:lnTo>
                  <a:lnTo>
                    <a:pt x="636437" y="133607"/>
                  </a:lnTo>
                  <a:lnTo>
                    <a:pt x="584498" y="120074"/>
                  </a:lnTo>
                  <a:lnTo>
                    <a:pt x="532278" y="106955"/>
                  </a:lnTo>
                  <a:lnTo>
                    <a:pt x="479802" y="94255"/>
                  </a:lnTo>
                  <a:lnTo>
                    <a:pt x="427095" y="81982"/>
                  </a:lnTo>
                  <a:lnTo>
                    <a:pt x="374181" y="70143"/>
                  </a:lnTo>
                  <a:lnTo>
                    <a:pt x="321083" y="58745"/>
                  </a:lnTo>
                  <a:lnTo>
                    <a:pt x="267825" y="47795"/>
                  </a:lnTo>
                  <a:lnTo>
                    <a:pt x="214433" y="37299"/>
                  </a:lnTo>
                  <a:lnTo>
                    <a:pt x="160931" y="27264"/>
                  </a:lnTo>
                  <a:lnTo>
                    <a:pt x="107341" y="17698"/>
                  </a:lnTo>
                  <a:lnTo>
                    <a:pt x="53689" y="8608"/>
                  </a:lnTo>
                  <a:lnTo>
                    <a:pt x="0" y="0"/>
                  </a:lnTo>
                </a:path>
              </a:pathLst>
            </a:custGeom>
            <a:ln w="1368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855670" y="5096866"/>
            <a:ext cx="1471295" cy="267970"/>
            <a:chOff x="7855670" y="5096866"/>
            <a:chExt cx="1471295" cy="267970"/>
          </a:xfrm>
        </p:grpSpPr>
        <p:sp>
          <p:nvSpPr>
            <p:cNvPr id="43" name="object 43"/>
            <p:cNvSpPr/>
            <p:nvPr/>
          </p:nvSpPr>
          <p:spPr>
            <a:xfrm>
              <a:off x="7862513" y="5103710"/>
              <a:ext cx="1367155" cy="206375"/>
            </a:xfrm>
            <a:custGeom>
              <a:avLst/>
              <a:gdLst/>
              <a:ahLst/>
              <a:cxnLst/>
              <a:rect l="l" t="t" r="r" b="b"/>
              <a:pathLst>
                <a:path w="1367154" h="206375">
                  <a:moveTo>
                    <a:pt x="0" y="16193"/>
                  </a:moveTo>
                  <a:lnTo>
                    <a:pt x="55364" y="11223"/>
                  </a:lnTo>
                  <a:lnTo>
                    <a:pt x="110617" y="7168"/>
                  </a:lnTo>
                  <a:lnTo>
                    <a:pt x="165716" y="4024"/>
                  </a:lnTo>
                  <a:lnTo>
                    <a:pt x="220618" y="1784"/>
                  </a:lnTo>
                  <a:lnTo>
                    <a:pt x="275279" y="444"/>
                  </a:lnTo>
                  <a:lnTo>
                    <a:pt x="329657" y="0"/>
                  </a:lnTo>
                  <a:lnTo>
                    <a:pt x="383707" y="444"/>
                  </a:lnTo>
                  <a:lnTo>
                    <a:pt x="437387" y="1773"/>
                  </a:lnTo>
                  <a:lnTo>
                    <a:pt x="490654" y="3982"/>
                  </a:lnTo>
                  <a:lnTo>
                    <a:pt x="543464" y="7065"/>
                  </a:lnTo>
                  <a:lnTo>
                    <a:pt x="595775" y="11017"/>
                  </a:lnTo>
                  <a:lnTo>
                    <a:pt x="647541" y="15833"/>
                  </a:lnTo>
                  <a:lnTo>
                    <a:pt x="698722" y="21508"/>
                  </a:lnTo>
                  <a:lnTo>
                    <a:pt x="749273" y="28036"/>
                  </a:lnTo>
                  <a:lnTo>
                    <a:pt x="799151" y="35413"/>
                  </a:lnTo>
                  <a:lnTo>
                    <a:pt x="848313" y="43634"/>
                  </a:lnTo>
                  <a:lnTo>
                    <a:pt x="896715" y="52693"/>
                  </a:lnTo>
                  <a:lnTo>
                    <a:pt x="944315" y="62585"/>
                  </a:lnTo>
                  <a:lnTo>
                    <a:pt x="991069" y="73306"/>
                  </a:lnTo>
                  <a:lnTo>
                    <a:pt x="1036934" y="84849"/>
                  </a:lnTo>
                  <a:lnTo>
                    <a:pt x="1081866" y="97210"/>
                  </a:lnTo>
                  <a:lnTo>
                    <a:pt x="1125823" y="110384"/>
                  </a:lnTo>
                  <a:lnTo>
                    <a:pt x="1168761" y="124366"/>
                  </a:lnTo>
                  <a:lnTo>
                    <a:pt x="1210637" y="139150"/>
                  </a:lnTo>
                  <a:lnTo>
                    <a:pt x="1251408" y="154732"/>
                  </a:lnTo>
                  <a:lnTo>
                    <a:pt x="1291031" y="171105"/>
                  </a:lnTo>
                  <a:lnTo>
                    <a:pt x="1329461" y="188266"/>
                  </a:lnTo>
                  <a:lnTo>
                    <a:pt x="1366657" y="206209"/>
                  </a:lnTo>
                </a:path>
              </a:pathLst>
            </a:custGeom>
            <a:ln w="1368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6938" y="5241441"/>
              <a:ext cx="169454" cy="122863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400376" y="4660901"/>
            <a:ext cx="2103755" cy="756285"/>
            <a:chOff x="2400376" y="4660901"/>
            <a:chExt cx="2103755" cy="756285"/>
          </a:xfrm>
        </p:grpSpPr>
        <p:sp>
          <p:nvSpPr>
            <p:cNvPr id="46" name="object 46"/>
            <p:cNvSpPr/>
            <p:nvPr/>
          </p:nvSpPr>
          <p:spPr>
            <a:xfrm>
              <a:off x="2438742" y="4667744"/>
              <a:ext cx="2058035" cy="644525"/>
            </a:xfrm>
            <a:custGeom>
              <a:avLst/>
              <a:gdLst/>
              <a:ahLst/>
              <a:cxnLst/>
              <a:rect l="l" t="t" r="r" b="b"/>
              <a:pathLst>
                <a:path w="2058035" h="644525">
                  <a:moveTo>
                    <a:pt x="2057928" y="26473"/>
                  </a:moveTo>
                  <a:lnTo>
                    <a:pt x="1999817" y="20693"/>
                  </a:lnTo>
                  <a:lnTo>
                    <a:pt x="1941876" y="15607"/>
                  </a:lnTo>
                  <a:lnTo>
                    <a:pt x="1884135" y="11223"/>
                  </a:lnTo>
                  <a:lnTo>
                    <a:pt x="1826626" y="7546"/>
                  </a:lnTo>
                  <a:lnTo>
                    <a:pt x="1769380" y="4582"/>
                  </a:lnTo>
                  <a:lnTo>
                    <a:pt x="1712429" y="2340"/>
                  </a:lnTo>
                  <a:lnTo>
                    <a:pt x="1655803" y="824"/>
                  </a:lnTo>
                  <a:lnTo>
                    <a:pt x="1599534" y="42"/>
                  </a:lnTo>
                  <a:lnTo>
                    <a:pt x="1543653" y="0"/>
                  </a:lnTo>
                  <a:lnTo>
                    <a:pt x="1488192" y="703"/>
                  </a:lnTo>
                  <a:lnTo>
                    <a:pt x="1433181" y="2160"/>
                  </a:lnTo>
                  <a:lnTo>
                    <a:pt x="1378652" y="4376"/>
                  </a:lnTo>
                  <a:lnTo>
                    <a:pt x="1324636" y="7358"/>
                  </a:lnTo>
                  <a:lnTo>
                    <a:pt x="1271164" y="11112"/>
                  </a:lnTo>
                  <a:lnTo>
                    <a:pt x="1218268" y="15645"/>
                  </a:lnTo>
                  <a:lnTo>
                    <a:pt x="1165978" y="20963"/>
                  </a:lnTo>
                  <a:lnTo>
                    <a:pt x="1114327" y="27073"/>
                  </a:lnTo>
                  <a:lnTo>
                    <a:pt x="1063345" y="33981"/>
                  </a:lnTo>
                  <a:lnTo>
                    <a:pt x="1013063" y="41694"/>
                  </a:lnTo>
                  <a:lnTo>
                    <a:pt x="963513" y="50217"/>
                  </a:lnTo>
                  <a:lnTo>
                    <a:pt x="914725" y="59558"/>
                  </a:lnTo>
                  <a:lnTo>
                    <a:pt x="866732" y="69723"/>
                  </a:lnTo>
                  <a:lnTo>
                    <a:pt x="819565" y="80719"/>
                  </a:lnTo>
                  <a:lnTo>
                    <a:pt x="773254" y="92552"/>
                  </a:lnTo>
                  <a:lnTo>
                    <a:pt x="727831" y="105228"/>
                  </a:lnTo>
                  <a:lnTo>
                    <a:pt x="683327" y="118754"/>
                  </a:lnTo>
                  <a:lnTo>
                    <a:pt x="639773" y="133136"/>
                  </a:lnTo>
                  <a:lnTo>
                    <a:pt x="597201" y="148382"/>
                  </a:lnTo>
                  <a:lnTo>
                    <a:pt x="555642" y="164496"/>
                  </a:lnTo>
                  <a:lnTo>
                    <a:pt x="515127" y="181487"/>
                  </a:lnTo>
                  <a:lnTo>
                    <a:pt x="475687" y="199359"/>
                  </a:lnTo>
                  <a:lnTo>
                    <a:pt x="437353" y="218121"/>
                  </a:lnTo>
                  <a:lnTo>
                    <a:pt x="400158" y="237778"/>
                  </a:lnTo>
                  <a:lnTo>
                    <a:pt x="364131" y="258336"/>
                  </a:lnTo>
                  <a:lnTo>
                    <a:pt x="329305" y="279803"/>
                  </a:lnTo>
                  <a:lnTo>
                    <a:pt x="295710" y="302184"/>
                  </a:lnTo>
                  <a:lnTo>
                    <a:pt x="263378" y="325486"/>
                  </a:lnTo>
                  <a:lnTo>
                    <a:pt x="232340" y="349716"/>
                  </a:lnTo>
                  <a:lnTo>
                    <a:pt x="202627" y="374880"/>
                  </a:lnTo>
                  <a:lnTo>
                    <a:pt x="174271" y="400985"/>
                  </a:lnTo>
                  <a:lnTo>
                    <a:pt x="147302" y="428036"/>
                  </a:lnTo>
                  <a:lnTo>
                    <a:pt x="97653" y="485006"/>
                  </a:lnTo>
                  <a:lnTo>
                    <a:pt x="53929" y="545842"/>
                  </a:lnTo>
                  <a:lnTo>
                    <a:pt x="16380" y="610595"/>
                  </a:lnTo>
                  <a:lnTo>
                    <a:pt x="0" y="644457"/>
                  </a:lnTo>
                </a:path>
              </a:pathLst>
            </a:custGeom>
            <a:ln w="1368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00376" y="5244055"/>
              <a:ext cx="105971" cy="17287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647249" y="4918908"/>
            <a:ext cx="174625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470" dirty="0">
                <a:solidFill>
                  <a:srgbClr val="231F20"/>
                </a:solidFill>
                <a:latin typeface="Arial"/>
                <a:cs typeface="Arial"/>
              </a:rPr>
              <a:t>cp</a:t>
            </a:r>
            <a:endParaRPr sz="195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49" name="object 49"/>
          <p:cNvSpPr txBox="1"/>
          <p:nvPr/>
        </p:nvSpPr>
        <p:spPr>
          <a:xfrm>
            <a:off x="4578026" y="4504310"/>
            <a:ext cx="163830" cy="321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i="1" spc="-85" dirty="0">
                <a:solidFill>
                  <a:srgbClr val="231F20"/>
                </a:solidFill>
                <a:latin typeface="Arial"/>
                <a:cs typeface="Arial"/>
              </a:rPr>
              <a:t>rr</a:t>
            </a:r>
            <a:endParaRPr sz="19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09700" y="7937500"/>
            <a:ext cx="2120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EE220C"/>
                </a:solidFill>
                <a:latin typeface="Arial"/>
                <a:cs typeface="Arial"/>
              </a:rPr>
              <a:t>Screen</a:t>
            </a:r>
            <a:r>
              <a:rPr sz="2800" spc="-9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EE220C"/>
                </a:solidFill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118600" y="8013700"/>
            <a:ext cx="2205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EE220C"/>
                </a:solidFill>
                <a:latin typeface="Arial"/>
                <a:cs typeface="Arial"/>
              </a:rPr>
              <a:t>Texture</a:t>
            </a:r>
            <a:r>
              <a:rPr sz="2800" spc="-13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EE220C"/>
                </a:solidFill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81600" y="7937500"/>
            <a:ext cx="2007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EE220C"/>
                </a:solidFill>
                <a:latin typeface="Arial"/>
                <a:cs typeface="Arial"/>
              </a:rPr>
              <a:t>World</a:t>
            </a:r>
            <a:r>
              <a:rPr sz="2800" spc="22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EE220C"/>
                </a:solidFill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72618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0" dirty="0"/>
              <a:t>T</a:t>
            </a:r>
            <a:r>
              <a:rPr spc="20" dirty="0"/>
              <a:t>extu</a:t>
            </a:r>
            <a:r>
              <a:rPr spc="-70" dirty="0"/>
              <a:t>r</a:t>
            </a:r>
            <a:r>
              <a:rPr spc="20" dirty="0"/>
              <a:t>e</a:t>
            </a:r>
            <a:r>
              <a:rPr spc="-70" dirty="0"/>
              <a:t> </a:t>
            </a:r>
            <a:r>
              <a:rPr spc="135" dirty="0"/>
              <a:t>Applied</a:t>
            </a:r>
            <a:r>
              <a:rPr spc="-70" dirty="0"/>
              <a:t> </a:t>
            </a:r>
            <a:r>
              <a:rPr spc="200" dirty="0"/>
              <a:t>to</a:t>
            </a:r>
            <a:r>
              <a:rPr spc="-65" dirty="0"/>
              <a:t> Surface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43500" y="1346200"/>
            <a:ext cx="2824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Rendering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texture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371600"/>
            <a:ext cx="3228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Rendering</a:t>
            </a:r>
            <a:r>
              <a:rPr sz="2000" b="1" spc="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without</a:t>
            </a:r>
            <a:r>
              <a:rPr sz="2000" b="1" spc="9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texture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325" y="1757273"/>
            <a:ext cx="3055136" cy="39733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8003" y="1756367"/>
            <a:ext cx="3047010" cy="396517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822372" y="1871587"/>
            <a:ext cx="3672204" cy="6991350"/>
            <a:chOff x="8822372" y="1871587"/>
            <a:chExt cx="3672204" cy="69913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8344" y="5729495"/>
              <a:ext cx="3120139" cy="31201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190546" y="7987228"/>
              <a:ext cx="247650" cy="335280"/>
            </a:xfrm>
            <a:custGeom>
              <a:avLst/>
              <a:gdLst/>
              <a:ahLst/>
              <a:cxnLst/>
              <a:rect l="l" t="t" r="r" b="b"/>
              <a:pathLst>
                <a:path w="247650" h="335279">
                  <a:moveTo>
                    <a:pt x="143438" y="0"/>
                  </a:moveTo>
                  <a:lnTo>
                    <a:pt x="0" y="334691"/>
                  </a:lnTo>
                  <a:lnTo>
                    <a:pt x="247025" y="151411"/>
                  </a:lnTo>
                  <a:lnTo>
                    <a:pt x="143438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90546" y="7987228"/>
              <a:ext cx="247650" cy="335280"/>
            </a:xfrm>
            <a:custGeom>
              <a:avLst/>
              <a:gdLst/>
              <a:ahLst/>
              <a:cxnLst/>
              <a:rect l="l" t="t" r="r" b="b"/>
              <a:pathLst>
                <a:path w="247650" h="335279">
                  <a:moveTo>
                    <a:pt x="143439" y="0"/>
                  </a:moveTo>
                  <a:lnTo>
                    <a:pt x="247026" y="151411"/>
                  </a:lnTo>
                  <a:lnTo>
                    <a:pt x="0" y="334691"/>
                  </a:lnTo>
                  <a:lnTo>
                    <a:pt x="143439" y="0"/>
                  </a:lnTo>
                  <a:close/>
                </a:path>
              </a:pathLst>
            </a:custGeom>
            <a:ln w="11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12949" y="5744123"/>
              <a:ext cx="3093085" cy="3093085"/>
            </a:xfrm>
            <a:custGeom>
              <a:avLst/>
              <a:gdLst/>
              <a:ahLst/>
              <a:cxnLst/>
              <a:rect l="l" t="t" r="r" b="b"/>
              <a:pathLst>
                <a:path w="3093084" h="3093084">
                  <a:moveTo>
                    <a:pt x="0" y="0"/>
                  </a:moveTo>
                  <a:lnTo>
                    <a:pt x="3093046" y="0"/>
                  </a:lnTo>
                  <a:lnTo>
                    <a:pt x="3093046" y="3093046"/>
                  </a:lnTo>
                  <a:lnTo>
                    <a:pt x="0" y="309304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2372" y="1871587"/>
              <a:ext cx="3672084" cy="36720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424882" y="3370452"/>
              <a:ext cx="530225" cy="530225"/>
            </a:xfrm>
            <a:custGeom>
              <a:avLst/>
              <a:gdLst/>
              <a:ahLst/>
              <a:cxnLst/>
              <a:rect l="l" t="t" r="r" b="b"/>
              <a:pathLst>
                <a:path w="530225" h="530225">
                  <a:moveTo>
                    <a:pt x="0" y="0"/>
                  </a:moveTo>
                  <a:lnTo>
                    <a:pt x="530198" y="0"/>
                  </a:lnTo>
                  <a:lnTo>
                    <a:pt x="530198" y="530198"/>
                  </a:lnTo>
                  <a:lnTo>
                    <a:pt x="0" y="53019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25370" y="3891060"/>
              <a:ext cx="1279525" cy="1872614"/>
            </a:xfrm>
            <a:custGeom>
              <a:avLst/>
              <a:gdLst/>
              <a:ahLst/>
              <a:cxnLst/>
              <a:rect l="l" t="t" r="r" b="b"/>
              <a:pathLst>
                <a:path w="1279525" h="1872614">
                  <a:moveTo>
                    <a:pt x="1279246" y="1872153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5244" y="3906330"/>
              <a:ext cx="1285875" cy="1826260"/>
            </a:xfrm>
            <a:custGeom>
              <a:avLst/>
              <a:gdLst/>
              <a:ahLst/>
              <a:cxnLst/>
              <a:rect l="l" t="t" r="r" b="b"/>
              <a:pathLst>
                <a:path w="1285875" h="1826260">
                  <a:moveTo>
                    <a:pt x="1285825" y="0"/>
                  </a:moveTo>
                  <a:lnTo>
                    <a:pt x="0" y="1825805"/>
                  </a:lnTo>
                </a:path>
              </a:pathLst>
            </a:custGeom>
            <a:ln w="253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55322" y="5815666"/>
            <a:ext cx="2644775" cy="2644775"/>
            <a:chOff x="1255322" y="5815666"/>
            <a:chExt cx="2644775" cy="264477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322" y="5815666"/>
              <a:ext cx="2644744" cy="26447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42242" y="8040700"/>
              <a:ext cx="473075" cy="217804"/>
            </a:xfrm>
            <a:custGeom>
              <a:avLst/>
              <a:gdLst/>
              <a:ahLst/>
              <a:cxnLst/>
              <a:rect l="l" t="t" r="r" b="b"/>
              <a:pathLst>
                <a:path w="473075" h="217804">
                  <a:moveTo>
                    <a:pt x="472465" y="0"/>
                  </a:moveTo>
                  <a:lnTo>
                    <a:pt x="0" y="217481"/>
                  </a:lnTo>
                  <a:lnTo>
                    <a:pt x="457469" y="134990"/>
                  </a:lnTo>
                  <a:lnTo>
                    <a:pt x="4724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42242" y="8040700"/>
              <a:ext cx="473075" cy="217804"/>
            </a:xfrm>
            <a:custGeom>
              <a:avLst/>
              <a:gdLst/>
              <a:ahLst/>
              <a:cxnLst/>
              <a:rect l="l" t="t" r="r" b="b"/>
              <a:pathLst>
                <a:path w="473075" h="217804">
                  <a:moveTo>
                    <a:pt x="472464" y="0"/>
                  </a:moveTo>
                  <a:lnTo>
                    <a:pt x="457469" y="134989"/>
                  </a:lnTo>
                  <a:lnTo>
                    <a:pt x="0" y="217480"/>
                  </a:lnTo>
                  <a:lnTo>
                    <a:pt x="472464" y="0"/>
                  </a:lnTo>
                  <a:close/>
                </a:path>
              </a:pathLst>
            </a:custGeom>
            <a:ln w="112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221880" y="5815666"/>
            <a:ext cx="2644775" cy="2644775"/>
            <a:chOff x="5221880" y="5815666"/>
            <a:chExt cx="2644775" cy="264477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1880" y="5815666"/>
              <a:ext cx="2644744" cy="2644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08799" y="8040700"/>
              <a:ext cx="473075" cy="217804"/>
            </a:xfrm>
            <a:custGeom>
              <a:avLst/>
              <a:gdLst/>
              <a:ahLst/>
              <a:cxnLst/>
              <a:rect l="l" t="t" r="r" b="b"/>
              <a:pathLst>
                <a:path w="473075" h="217804">
                  <a:moveTo>
                    <a:pt x="472465" y="0"/>
                  </a:moveTo>
                  <a:lnTo>
                    <a:pt x="0" y="217481"/>
                  </a:lnTo>
                  <a:lnTo>
                    <a:pt x="457470" y="134990"/>
                  </a:lnTo>
                  <a:lnTo>
                    <a:pt x="4724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08800" y="8040700"/>
              <a:ext cx="473075" cy="217804"/>
            </a:xfrm>
            <a:custGeom>
              <a:avLst/>
              <a:gdLst/>
              <a:ahLst/>
              <a:cxnLst/>
              <a:rect l="l" t="t" r="r" b="b"/>
              <a:pathLst>
                <a:path w="473075" h="217804">
                  <a:moveTo>
                    <a:pt x="472464" y="0"/>
                  </a:moveTo>
                  <a:lnTo>
                    <a:pt x="457469" y="134989"/>
                  </a:lnTo>
                  <a:lnTo>
                    <a:pt x="0" y="217480"/>
                  </a:lnTo>
                  <a:lnTo>
                    <a:pt x="472464" y="0"/>
                  </a:lnTo>
                  <a:close/>
                </a:path>
              </a:pathLst>
            </a:custGeom>
            <a:ln w="112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248900" y="1346200"/>
            <a:ext cx="923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Texture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419100" y="7018019"/>
            <a:ext cx="372745" cy="716280"/>
          </a:xfrm>
          <a:prstGeom prst="rect">
            <a:avLst/>
          </a:prstGeom>
        </p:spPr>
        <p:txBody>
          <a:bodyPr vert="vert270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"/>
                <a:cs typeface="Arial"/>
              </a:rPr>
              <a:t>Zoom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65400" y="8521700"/>
            <a:ext cx="40036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12500"/>
              </a:lnSpc>
              <a:spcBef>
                <a:spcPts val="100"/>
              </a:spcBef>
            </a:pPr>
            <a:r>
              <a:rPr sz="2000" b="1" spc="-60" dirty="0">
                <a:latin typeface="Arial"/>
                <a:cs typeface="Arial"/>
              </a:rPr>
              <a:t>Each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triangle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“copies”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piece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of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texture</a:t>
            </a:r>
            <a:r>
              <a:rPr sz="2000" b="1" spc="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image</a:t>
            </a:r>
            <a:r>
              <a:rPr sz="2000" b="1" spc="114" dirty="0">
                <a:latin typeface="Arial"/>
                <a:cs typeface="Arial"/>
              </a:rPr>
              <a:t> </a:t>
            </a:r>
            <a:r>
              <a:rPr sz="2000" b="1" spc="65" dirty="0">
                <a:latin typeface="Arial"/>
                <a:cs typeface="Arial"/>
              </a:rPr>
              <a:t>to</a:t>
            </a:r>
            <a:r>
              <a:rPr sz="2000" b="1" spc="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114" dirty="0">
                <a:latin typeface="Arial"/>
                <a:cs typeface="Arial"/>
              </a:rPr>
              <a:t> </a:t>
            </a:r>
            <a:r>
              <a:rPr sz="2000" b="1" spc="-35" dirty="0">
                <a:latin typeface="Arial"/>
                <a:cs typeface="Arial"/>
              </a:rPr>
              <a:t>surface.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Visualization</a:t>
            </a:r>
            <a:r>
              <a:rPr spc="-160" dirty="0"/>
              <a:t> </a:t>
            </a:r>
            <a:r>
              <a:rPr spc="120" dirty="0"/>
              <a:t>of</a:t>
            </a:r>
            <a:r>
              <a:rPr spc="-145" dirty="0"/>
              <a:t> </a:t>
            </a:r>
            <a:r>
              <a:rPr spc="-560" dirty="0"/>
              <a:t>T</a:t>
            </a:r>
            <a:r>
              <a:rPr spc="20" dirty="0"/>
              <a:t>extu</a:t>
            </a:r>
            <a:r>
              <a:rPr spc="-70" dirty="0"/>
              <a:t>r</a:t>
            </a:r>
            <a:r>
              <a:rPr spc="20" dirty="0"/>
              <a:t>e</a:t>
            </a:r>
            <a:r>
              <a:rPr spc="-140" dirty="0"/>
              <a:t> </a:t>
            </a:r>
            <a:r>
              <a:rPr spc="-10" dirty="0"/>
              <a:t>Coordinates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033" y="3003191"/>
            <a:ext cx="4237301" cy="5500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4900" y="2501900"/>
            <a:ext cx="39820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Arial"/>
                <a:cs typeface="Arial"/>
              </a:rPr>
              <a:t>Visualization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of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texture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coordinates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4672" y="2616487"/>
            <a:ext cx="5755652" cy="575565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879310" y="2515642"/>
            <a:ext cx="6363970" cy="6363970"/>
            <a:chOff x="5879310" y="2515642"/>
            <a:chExt cx="6363970" cy="6363970"/>
          </a:xfrm>
        </p:grpSpPr>
        <p:sp>
          <p:nvSpPr>
            <p:cNvPr id="7" name="object 7"/>
            <p:cNvSpPr/>
            <p:nvPr/>
          </p:nvSpPr>
          <p:spPr>
            <a:xfrm>
              <a:off x="6122805" y="2821712"/>
              <a:ext cx="0" cy="6057900"/>
            </a:xfrm>
            <a:custGeom>
              <a:avLst/>
              <a:gdLst/>
              <a:ahLst/>
              <a:cxnLst/>
              <a:rect l="l" t="t" r="r" b="b"/>
              <a:pathLst>
                <a:path h="6057900">
                  <a:moveTo>
                    <a:pt x="0" y="6057690"/>
                  </a:moveTo>
                  <a:lnTo>
                    <a:pt x="0" y="44449"/>
                  </a:lnTo>
                  <a:lnTo>
                    <a:pt x="0" y="0"/>
                  </a:lnTo>
                </a:path>
              </a:pathLst>
            </a:custGeom>
            <a:ln w="88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47545" y="2515642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5260" y="0"/>
                  </a:moveTo>
                  <a:lnTo>
                    <a:pt x="0" y="350520"/>
                  </a:lnTo>
                  <a:lnTo>
                    <a:pt x="350520" y="3505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79310" y="8629064"/>
              <a:ext cx="6057900" cy="0"/>
            </a:xfrm>
            <a:custGeom>
              <a:avLst/>
              <a:gdLst/>
              <a:ahLst/>
              <a:cxnLst/>
              <a:rect l="l" t="t" r="r" b="b"/>
              <a:pathLst>
                <a:path w="6057900">
                  <a:moveTo>
                    <a:pt x="0" y="0"/>
                  </a:moveTo>
                  <a:lnTo>
                    <a:pt x="6013240" y="0"/>
                  </a:lnTo>
                  <a:lnTo>
                    <a:pt x="6057690" y="0"/>
                  </a:lnTo>
                </a:path>
              </a:pathLst>
            </a:custGeom>
            <a:ln w="88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92550" y="8453804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0" y="0"/>
                  </a:moveTo>
                  <a:lnTo>
                    <a:pt x="0" y="350519"/>
                  </a:lnTo>
                  <a:lnTo>
                    <a:pt x="350520" y="175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331700" y="8293100"/>
            <a:ext cx="2940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/>
                <a:cs typeface="Arial"/>
              </a:rPr>
              <a:t>u</a:t>
            </a:r>
            <a:endParaRPr sz="3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5537200" y="2362200"/>
            <a:ext cx="266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/>
                <a:cs typeface="Arial"/>
              </a:rPr>
              <a:t>v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7100" y="2235200"/>
            <a:ext cx="3726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Arial"/>
                <a:cs typeface="Arial"/>
              </a:rPr>
              <a:t>Triangle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vertices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texture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900" y="1435100"/>
            <a:ext cx="109893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latin typeface="Arial"/>
                <a:cs typeface="Arial"/>
              </a:rPr>
              <a:t>Each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triangle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vertex</a:t>
            </a:r>
            <a:r>
              <a:rPr sz="3400" spc="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is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assigned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a</a:t>
            </a:r>
            <a:r>
              <a:rPr sz="3400" spc="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texture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coordinate</a:t>
            </a:r>
            <a:r>
              <a:rPr sz="3400" spc="25" dirty="0">
                <a:latin typeface="Arial"/>
                <a:cs typeface="Arial"/>
              </a:rPr>
              <a:t> </a:t>
            </a:r>
            <a:r>
              <a:rPr sz="3400" spc="-30" dirty="0">
                <a:latin typeface="Arial"/>
                <a:cs typeface="Arial"/>
              </a:rPr>
              <a:t>(u,v)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001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Recap:</a:t>
            </a:r>
            <a:r>
              <a:rPr spc="-160" dirty="0"/>
              <a:t> </a:t>
            </a:r>
            <a:r>
              <a:rPr dirty="0"/>
              <a:t>Lambertian</a:t>
            </a:r>
            <a:r>
              <a:rPr spc="-155" dirty="0"/>
              <a:t> </a:t>
            </a:r>
            <a:r>
              <a:rPr spc="-70" dirty="0"/>
              <a:t>(Diffuse)</a:t>
            </a:r>
            <a:r>
              <a:rPr spc="-155" dirty="0"/>
              <a:t> </a:t>
            </a:r>
            <a:r>
              <a:rPr spc="-509" dirty="0"/>
              <a:t>T</a:t>
            </a:r>
            <a:r>
              <a:rPr spc="70" dirty="0"/>
              <a:t>e</a:t>
            </a:r>
            <a:r>
              <a:rPr spc="155" dirty="0"/>
              <a:t>r</a:t>
            </a:r>
            <a:r>
              <a:rPr spc="70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9923145" cy="2153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Shading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EE220C"/>
                </a:solidFill>
                <a:latin typeface="Arial"/>
                <a:cs typeface="Arial"/>
              </a:rPr>
              <a:t>independent</a:t>
            </a:r>
            <a:r>
              <a:rPr sz="3400" spc="-4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view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35" dirty="0">
                <a:latin typeface="Arial"/>
                <a:cs typeface="Arial"/>
              </a:rPr>
              <a:t>direction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550">
              <a:latin typeface="Arial"/>
              <a:cs typeface="Arial"/>
            </a:endParaRPr>
          </a:p>
          <a:p>
            <a:pPr marL="7067550" algn="ctr">
              <a:lnSpc>
                <a:spcPts val="3130"/>
              </a:lnSpc>
            </a:pPr>
            <a:r>
              <a:rPr sz="2800" spc="-150" dirty="0">
                <a:latin typeface="Arial"/>
                <a:cs typeface="Arial"/>
              </a:rPr>
              <a:t>energy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arrived</a:t>
            </a:r>
            <a:endParaRPr sz="2800">
              <a:latin typeface="Arial"/>
              <a:cs typeface="Arial"/>
            </a:endParaRPr>
          </a:p>
          <a:p>
            <a:pPr marL="7060565" algn="ctr">
              <a:lnSpc>
                <a:spcPts val="3130"/>
              </a:lnSpc>
            </a:pPr>
            <a:r>
              <a:rPr sz="2800" spc="-45" dirty="0">
                <a:latin typeface="Arial"/>
                <a:cs typeface="Arial"/>
              </a:rPr>
              <a:t>at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the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229" dirty="0">
                <a:latin typeface="Arial"/>
                <a:cs typeface="Arial"/>
              </a:rPr>
              <a:t>shading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point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11007" y="5669279"/>
            <a:ext cx="87630" cy="774065"/>
            <a:chOff x="8211007" y="5669279"/>
            <a:chExt cx="87630" cy="774065"/>
          </a:xfrm>
        </p:grpSpPr>
        <p:sp>
          <p:nvSpPr>
            <p:cNvPr id="5" name="object 5"/>
            <p:cNvSpPr/>
            <p:nvPr/>
          </p:nvSpPr>
          <p:spPr>
            <a:xfrm>
              <a:off x="8254657" y="5743955"/>
              <a:ext cx="2540" cy="686435"/>
            </a:xfrm>
            <a:custGeom>
              <a:avLst/>
              <a:gdLst/>
              <a:ahLst/>
              <a:cxnLst/>
              <a:rect l="l" t="t" r="r" b="b"/>
              <a:pathLst>
                <a:path w="2540" h="686435">
                  <a:moveTo>
                    <a:pt x="0" y="0"/>
                  </a:moveTo>
                  <a:lnTo>
                    <a:pt x="37" y="12699"/>
                  </a:lnTo>
                  <a:lnTo>
                    <a:pt x="2036" y="686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1007" y="5669279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428" y="0"/>
                  </a:moveTo>
                  <a:lnTo>
                    <a:pt x="0" y="87505"/>
                  </a:lnTo>
                  <a:lnTo>
                    <a:pt x="87376" y="87246"/>
                  </a:lnTo>
                  <a:lnTo>
                    <a:pt x="43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18400" y="6464300"/>
            <a:ext cx="1515110" cy="11760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indent="16510" algn="ctr">
              <a:lnSpc>
                <a:spcPct val="84800"/>
              </a:lnSpc>
              <a:spcBef>
                <a:spcPts val="610"/>
              </a:spcBef>
            </a:pPr>
            <a:r>
              <a:rPr sz="2800" spc="-10" dirty="0">
                <a:latin typeface="Arial"/>
                <a:cs typeface="Arial"/>
              </a:rPr>
              <a:t>diffuse </a:t>
            </a:r>
            <a:r>
              <a:rPr sz="2800" spc="-90" dirty="0">
                <a:latin typeface="Arial"/>
                <a:cs typeface="Arial"/>
              </a:rPr>
              <a:t>coefficient </a:t>
            </a:r>
            <a:r>
              <a:rPr sz="2800" spc="-10" dirty="0">
                <a:latin typeface="Arial"/>
                <a:cs typeface="Arial"/>
              </a:rPr>
              <a:t>(color)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72271" y="5671537"/>
            <a:ext cx="87630" cy="1963420"/>
            <a:chOff x="7172271" y="5671537"/>
            <a:chExt cx="87630" cy="1963420"/>
          </a:xfrm>
        </p:grpSpPr>
        <p:sp>
          <p:nvSpPr>
            <p:cNvPr id="9" name="object 9"/>
            <p:cNvSpPr/>
            <p:nvPr/>
          </p:nvSpPr>
          <p:spPr>
            <a:xfrm>
              <a:off x="7215944" y="5746213"/>
              <a:ext cx="2540" cy="1876425"/>
            </a:xfrm>
            <a:custGeom>
              <a:avLst/>
              <a:gdLst/>
              <a:ahLst/>
              <a:cxnLst/>
              <a:rect l="l" t="t" r="r" b="b"/>
              <a:pathLst>
                <a:path w="2540" h="1876425">
                  <a:moveTo>
                    <a:pt x="0" y="0"/>
                  </a:moveTo>
                  <a:lnTo>
                    <a:pt x="14" y="12699"/>
                  </a:lnTo>
                  <a:lnTo>
                    <a:pt x="2171" y="187604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72271" y="5671537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586" y="0"/>
                  </a:moveTo>
                  <a:lnTo>
                    <a:pt x="0" y="87426"/>
                  </a:lnTo>
                  <a:lnTo>
                    <a:pt x="87375" y="87325"/>
                  </a:lnTo>
                  <a:lnTo>
                    <a:pt x="435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210300" y="7708900"/>
            <a:ext cx="2005964" cy="82041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419100">
              <a:lnSpc>
                <a:spcPts val="2900"/>
              </a:lnSpc>
              <a:spcBef>
                <a:spcPts val="580"/>
              </a:spcBef>
            </a:pPr>
            <a:r>
              <a:rPr sz="2800" spc="-35" dirty="0">
                <a:latin typeface="Arial"/>
                <a:cs typeface="Arial"/>
              </a:rPr>
              <a:t>diffusely </a:t>
            </a:r>
            <a:r>
              <a:rPr sz="2800" spc="-75" dirty="0">
                <a:latin typeface="Arial"/>
                <a:cs typeface="Arial"/>
              </a:rPr>
              <a:t>reflected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light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82510" y="4213859"/>
            <a:ext cx="87630" cy="771525"/>
            <a:chOff x="9082510" y="4213859"/>
            <a:chExt cx="87630" cy="771525"/>
          </a:xfrm>
        </p:grpSpPr>
        <p:sp>
          <p:nvSpPr>
            <p:cNvPr id="13" name="object 13"/>
            <p:cNvSpPr/>
            <p:nvPr/>
          </p:nvSpPr>
          <p:spPr>
            <a:xfrm>
              <a:off x="9126160" y="4226559"/>
              <a:ext cx="2540" cy="684530"/>
            </a:xfrm>
            <a:custGeom>
              <a:avLst/>
              <a:gdLst/>
              <a:ahLst/>
              <a:cxnLst/>
              <a:rect l="l" t="t" r="r" b="b"/>
              <a:pathLst>
                <a:path w="2540" h="684529">
                  <a:moveTo>
                    <a:pt x="0" y="683937"/>
                  </a:moveTo>
                  <a:lnTo>
                    <a:pt x="37" y="671237"/>
                  </a:lnTo>
                  <a:lnTo>
                    <a:pt x="203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82510" y="4897667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0" y="0"/>
                  </a:moveTo>
                  <a:lnTo>
                    <a:pt x="43427" y="87505"/>
                  </a:lnTo>
                  <a:lnTo>
                    <a:pt x="87374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008183" y="5411274"/>
            <a:ext cx="2077720" cy="3105150"/>
            <a:chOff x="3008183" y="5411274"/>
            <a:chExt cx="2077720" cy="3105150"/>
          </a:xfrm>
        </p:grpSpPr>
        <p:sp>
          <p:nvSpPr>
            <p:cNvPr id="16" name="object 16"/>
            <p:cNvSpPr/>
            <p:nvPr/>
          </p:nvSpPr>
          <p:spPr>
            <a:xfrm>
              <a:off x="3008189" y="6634867"/>
              <a:ext cx="1882775" cy="1881505"/>
            </a:xfrm>
            <a:custGeom>
              <a:avLst/>
              <a:gdLst/>
              <a:ahLst/>
              <a:cxnLst/>
              <a:rect l="l" t="t" r="r" b="b"/>
              <a:pathLst>
                <a:path w="1882775" h="1881504">
                  <a:moveTo>
                    <a:pt x="1882461" y="0"/>
                  </a:moveTo>
                  <a:lnTo>
                    <a:pt x="0" y="0"/>
                  </a:lnTo>
                  <a:lnTo>
                    <a:pt x="36" y="1881367"/>
                  </a:lnTo>
                  <a:lnTo>
                    <a:pt x="1882479" y="1881313"/>
                  </a:lnTo>
                  <a:lnTo>
                    <a:pt x="1882461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8183" y="6621287"/>
              <a:ext cx="1882775" cy="27305"/>
            </a:xfrm>
            <a:custGeom>
              <a:avLst/>
              <a:gdLst/>
              <a:ahLst/>
              <a:cxnLst/>
              <a:rect l="l" t="t" r="r" b="b"/>
              <a:pathLst>
                <a:path w="1882775" h="27304">
                  <a:moveTo>
                    <a:pt x="1882460" y="0"/>
                  </a:moveTo>
                  <a:lnTo>
                    <a:pt x="0" y="0"/>
                  </a:lnTo>
                  <a:lnTo>
                    <a:pt x="0" y="27148"/>
                  </a:lnTo>
                  <a:lnTo>
                    <a:pt x="1882460" y="27148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49418" y="5720899"/>
              <a:ext cx="1001394" cy="914400"/>
            </a:xfrm>
            <a:custGeom>
              <a:avLst/>
              <a:gdLst/>
              <a:ahLst/>
              <a:cxnLst/>
              <a:rect l="l" t="t" r="r" b="b"/>
              <a:pathLst>
                <a:path w="1001395" h="914400">
                  <a:moveTo>
                    <a:pt x="1001392" y="0"/>
                  </a:moveTo>
                  <a:lnTo>
                    <a:pt x="0" y="91396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43306" y="5714218"/>
              <a:ext cx="1014094" cy="927735"/>
            </a:xfrm>
            <a:custGeom>
              <a:avLst/>
              <a:gdLst/>
              <a:ahLst/>
              <a:cxnLst/>
              <a:rect l="l" t="t" r="r" b="b"/>
              <a:pathLst>
                <a:path w="1014095" h="927734">
                  <a:moveTo>
                    <a:pt x="1001392" y="0"/>
                  </a:moveTo>
                  <a:lnTo>
                    <a:pt x="0" y="913960"/>
                  </a:lnTo>
                  <a:lnTo>
                    <a:pt x="12230" y="927318"/>
                  </a:lnTo>
                  <a:lnTo>
                    <a:pt x="1013604" y="13357"/>
                  </a:lnTo>
                  <a:lnTo>
                    <a:pt x="1001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2308" y="5597794"/>
              <a:ext cx="233366" cy="22176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28095" y="5556538"/>
              <a:ext cx="821690" cy="1078865"/>
            </a:xfrm>
            <a:custGeom>
              <a:avLst/>
              <a:gdLst/>
              <a:ahLst/>
              <a:cxnLst/>
              <a:rect l="l" t="t" r="r" b="b"/>
              <a:pathLst>
                <a:path w="821689" h="1078865">
                  <a:moveTo>
                    <a:pt x="0" y="0"/>
                  </a:moveTo>
                  <a:lnTo>
                    <a:pt x="821330" y="107832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20884" y="5551068"/>
              <a:ext cx="836294" cy="1089660"/>
            </a:xfrm>
            <a:custGeom>
              <a:avLst/>
              <a:gdLst/>
              <a:ahLst/>
              <a:cxnLst/>
              <a:rect l="l" t="t" r="r" b="b"/>
              <a:pathLst>
                <a:path w="836295" h="1089659">
                  <a:moveTo>
                    <a:pt x="14422" y="0"/>
                  </a:moveTo>
                  <a:lnTo>
                    <a:pt x="0" y="10949"/>
                  </a:lnTo>
                  <a:lnTo>
                    <a:pt x="821330" y="1089270"/>
                  </a:lnTo>
                  <a:lnTo>
                    <a:pt x="835752" y="1078320"/>
                  </a:lnTo>
                  <a:lnTo>
                    <a:pt x="144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468" y="5411274"/>
              <a:ext cx="209396" cy="24209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201433" y="4303360"/>
            <a:ext cx="1301750" cy="1189355"/>
            <a:chOff x="5201433" y="4303360"/>
            <a:chExt cx="1301750" cy="1189355"/>
          </a:xfrm>
        </p:grpSpPr>
        <p:sp>
          <p:nvSpPr>
            <p:cNvPr id="25" name="object 25"/>
            <p:cNvSpPr/>
            <p:nvPr/>
          </p:nvSpPr>
          <p:spPr>
            <a:xfrm>
              <a:off x="5201433" y="4611026"/>
              <a:ext cx="965200" cy="882015"/>
            </a:xfrm>
            <a:custGeom>
              <a:avLst/>
              <a:gdLst/>
              <a:ahLst/>
              <a:cxnLst/>
              <a:rect l="l" t="t" r="r" b="b"/>
              <a:pathLst>
                <a:path w="965200" h="882014">
                  <a:moveTo>
                    <a:pt x="958669" y="0"/>
                  </a:moveTo>
                  <a:lnTo>
                    <a:pt x="0" y="874974"/>
                  </a:lnTo>
                  <a:lnTo>
                    <a:pt x="6106" y="881653"/>
                  </a:lnTo>
                  <a:lnTo>
                    <a:pt x="964774" y="6678"/>
                  </a:lnTo>
                  <a:lnTo>
                    <a:pt x="958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660" y="4412416"/>
              <a:ext cx="106805" cy="1151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42700" y="4303360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20">
                  <a:moveTo>
                    <a:pt x="351360" y="27673"/>
                  </a:moveTo>
                  <a:lnTo>
                    <a:pt x="330916" y="27673"/>
                  </a:lnTo>
                  <a:lnTo>
                    <a:pt x="176382" y="323127"/>
                  </a:lnTo>
                  <a:lnTo>
                    <a:pt x="214154" y="345900"/>
                  </a:lnTo>
                  <a:lnTo>
                    <a:pt x="224759" y="350004"/>
                  </a:lnTo>
                  <a:lnTo>
                    <a:pt x="231047" y="333027"/>
                  </a:lnTo>
                  <a:lnTo>
                    <a:pt x="220958" y="329123"/>
                  </a:lnTo>
                  <a:lnTo>
                    <a:pt x="216748" y="327343"/>
                  </a:lnTo>
                  <a:lnTo>
                    <a:pt x="194610" y="327343"/>
                  </a:lnTo>
                  <a:lnTo>
                    <a:pt x="187310" y="323524"/>
                  </a:lnTo>
                  <a:lnTo>
                    <a:pt x="187163" y="323524"/>
                  </a:lnTo>
                  <a:lnTo>
                    <a:pt x="186584" y="323145"/>
                  </a:lnTo>
                  <a:lnTo>
                    <a:pt x="190815" y="316513"/>
                  </a:lnTo>
                  <a:lnTo>
                    <a:pt x="191349" y="315488"/>
                  </a:lnTo>
                  <a:lnTo>
                    <a:pt x="200812" y="315488"/>
                  </a:lnTo>
                  <a:lnTo>
                    <a:pt x="351360" y="27673"/>
                  </a:lnTo>
                  <a:close/>
                </a:path>
                <a:path w="360679" h="350520">
                  <a:moveTo>
                    <a:pt x="191682" y="315654"/>
                  </a:moveTo>
                  <a:lnTo>
                    <a:pt x="192037" y="315887"/>
                  </a:lnTo>
                  <a:lnTo>
                    <a:pt x="187417" y="323127"/>
                  </a:lnTo>
                  <a:lnTo>
                    <a:pt x="187310" y="323524"/>
                  </a:lnTo>
                  <a:lnTo>
                    <a:pt x="194610" y="327343"/>
                  </a:lnTo>
                  <a:lnTo>
                    <a:pt x="198852" y="319235"/>
                  </a:lnTo>
                  <a:lnTo>
                    <a:pt x="191682" y="315654"/>
                  </a:lnTo>
                  <a:close/>
                </a:path>
                <a:path w="360679" h="350520">
                  <a:moveTo>
                    <a:pt x="198852" y="319235"/>
                  </a:moveTo>
                  <a:lnTo>
                    <a:pt x="194610" y="327343"/>
                  </a:lnTo>
                  <a:lnTo>
                    <a:pt x="216748" y="327343"/>
                  </a:lnTo>
                  <a:lnTo>
                    <a:pt x="210974" y="324902"/>
                  </a:lnTo>
                  <a:lnTo>
                    <a:pt x="201101" y="320359"/>
                  </a:lnTo>
                  <a:lnTo>
                    <a:pt x="198852" y="319235"/>
                  </a:lnTo>
                  <a:close/>
                </a:path>
                <a:path w="360679" h="350520">
                  <a:moveTo>
                    <a:pt x="187200" y="323467"/>
                  </a:moveTo>
                  <a:close/>
                </a:path>
                <a:path w="360679" h="350520">
                  <a:moveTo>
                    <a:pt x="191440" y="315533"/>
                  </a:moveTo>
                  <a:lnTo>
                    <a:pt x="190815" y="316513"/>
                  </a:lnTo>
                  <a:lnTo>
                    <a:pt x="187200" y="323467"/>
                  </a:lnTo>
                  <a:lnTo>
                    <a:pt x="192037" y="315887"/>
                  </a:lnTo>
                  <a:lnTo>
                    <a:pt x="191682" y="315654"/>
                  </a:lnTo>
                  <a:lnTo>
                    <a:pt x="191440" y="315533"/>
                  </a:lnTo>
                  <a:close/>
                </a:path>
                <a:path w="360679" h="350520">
                  <a:moveTo>
                    <a:pt x="190815" y="316513"/>
                  </a:moveTo>
                  <a:lnTo>
                    <a:pt x="186584" y="323145"/>
                  </a:lnTo>
                  <a:lnTo>
                    <a:pt x="187195" y="323464"/>
                  </a:lnTo>
                  <a:lnTo>
                    <a:pt x="190815" y="316513"/>
                  </a:lnTo>
                  <a:close/>
                </a:path>
                <a:path w="360679" h="350520">
                  <a:moveTo>
                    <a:pt x="200802" y="315507"/>
                  </a:moveTo>
                  <a:lnTo>
                    <a:pt x="191457" y="315507"/>
                  </a:lnTo>
                  <a:lnTo>
                    <a:pt x="191682" y="315654"/>
                  </a:lnTo>
                  <a:lnTo>
                    <a:pt x="198852" y="319235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91349" y="315488"/>
                  </a:moveTo>
                  <a:lnTo>
                    <a:pt x="190815" y="316513"/>
                  </a:lnTo>
                  <a:lnTo>
                    <a:pt x="191363" y="315654"/>
                  </a:lnTo>
                  <a:lnTo>
                    <a:pt x="191349" y="315488"/>
                  </a:lnTo>
                  <a:close/>
                </a:path>
                <a:path w="360679" h="350520">
                  <a:moveTo>
                    <a:pt x="191457" y="315507"/>
                  </a:moveTo>
                  <a:lnTo>
                    <a:pt x="191682" y="315654"/>
                  </a:lnTo>
                  <a:lnTo>
                    <a:pt x="191457" y="315507"/>
                  </a:lnTo>
                  <a:close/>
                </a:path>
                <a:path w="360679" h="350520">
                  <a:moveTo>
                    <a:pt x="200812" y="315488"/>
                  </a:moveTo>
                  <a:lnTo>
                    <a:pt x="191349" y="315488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7484" y="99509"/>
                  </a:moveTo>
                  <a:lnTo>
                    <a:pt x="0" y="104233"/>
                  </a:lnTo>
                  <a:lnTo>
                    <a:pt x="3133" y="115169"/>
                  </a:lnTo>
                  <a:lnTo>
                    <a:pt x="6612" y="126034"/>
                  </a:lnTo>
                  <a:lnTo>
                    <a:pt x="22466" y="154802"/>
                  </a:lnTo>
                  <a:lnTo>
                    <a:pt x="47055" y="144668"/>
                  </a:lnTo>
                  <a:lnTo>
                    <a:pt x="23336" y="144668"/>
                  </a:lnTo>
                  <a:lnTo>
                    <a:pt x="23089" y="144070"/>
                  </a:lnTo>
                  <a:lnTo>
                    <a:pt x="19893" y="136305"/>
                  </a:lnTo>
                  <a:lnTo>
                    <a:pt x="28340" y="132823"/>
                  </a:lnTo>
                  <a:lnTo>
                    <a:pt x="27423" y="130482"/>
                  </a:lnTo>
                  <a:lnTo>
                    <a:pt x="23782" y="120240"/>
                  </a:lnTo>
                  <a:lnTo>
                    <a:pt x="20470" y="109913"/>
                  </a:lnTo>
                  <a:lnTo>
                    <a:pt x="17484" y="99509"/>
                  </a:lnTo>
                  <a:close/>
                </a:path>
                <a:path w="360679" h="350520">
                  <a:moveTo>
                    <a:pt x="29468" y="141425"/>
                  </a:moveTo>
                  <a:lnTo>
                    <a:pt x="23093" y="144042"/>
                  </a:lnTo>
                  <a:lnTo>
                    <a:pt x="23336" y="144668"/>
                  </a:lnTo>
                  <a:lnTo>
                    <a:pt x="29468" y="141425"/>
                  </a:lnTo>
                  <a:close/>
                </a:path>
                <a:path w="360679" h="350520">
                  <a:moveTo>
                    <a:pt x="350539" y="0"/>
                  </a:moveTo>
                  <a:lnTo>
                    <a:pt x="28340" y="132823"/>
                  </a:lnTo>
                  <a:lnTo>
                    <a:pt x="31247" y="140243"/>
                  </a:lnTo>
                  <a:lnTo>
                    <a:pt x="31344" y="140432"/>
                  </a:lnTo>
                  <a:lnTo>
                    <a:pt x="31399" y="140632"/>
                  </a:lnTo>
                  <a:lnTo>
                    <a:pt x="29468" y="141425"/>
                  </a:lnTo>
                  <a:lnTo>
                    <a:pt x="23336" y="144668"/>
                  </a:lnTo>
                  <a:lnTo>
                    <a:pt x="47055" y="144668"/>
                  </a:lnTo>
                  <a:lnTo>
                    <a:pt x="330916" y="27673"/>
                  </a:lnTo>
                  <a:lnTo>
                    <a:pt x="351360" y="27673"/>
                  </a:lnTo>
                  <a:lnTo>
                    <a:pt x="360268" y="10642"/>
                  </a:lnTo>
                  <a:lnTo>
                    <a:pt x="359742" y="6516"/>
                  </a:lnTo>
                  <a:lnTo>
                    <a:pt x="354615" y="923"/>
                  </a:lnTo>
                  <a:lnTo>
                    <a:pt x="350539" y="0"/>
                  </a:lnTo>
                  <a:close/>
                </a:path>
                <a:path w="360679" h="350520">
                  <a:moveTo>
                    <a:pt x="23080" y="144048"/>
                  </a:moveTo>
                  <a:close/>
                </a:path>
                <a:path w="360679" h="350520">
                  <a:moveTo>
                    <a:pt x="31036" y="139834"/>
                  </a:moveTo>
                  <a:lnTo>
                    <a:pt x="23080" y="144048"/>
                  </a:lnTo>
                  <a:lnTo>
                    <a:pt x="29468" y="141425"/>
                  </a:lnTo>
                  <a:lnTo>
                    <a:pt x="31325" y="140443"/>
                  </a:lnTo>
                  <a:lnTo>
                    <a:pt x="31247" y="140243"/>
                  </a:lnTo>
                  <a:lnTo>
                    <a:pt x="31036" y="139834"/>
                  </a:lnTo>
                  <a:close/>
                </a:path>
                <a:path w="360679" h="350520">
                  <a:moveTo>
                    <a:pt x="28340" y="132823"/>
                  </a:moveTo>
                  <a:lnTo>
                    <a:pt x="19893" y="136305"/>
                  </a:lnTo>
                  <a:lnTo>
                    <a:pt x="23078" y="144042"/>
                  </a:lnTo>
                  <a:lnTo>
                    <a:pt x="31036" y="139834"/>
                  </a:lnTo>
                  <a:lnTo>
                    <a:pt x="28340" y="132823"/>
                  </a:lnTo>
                  <a:close/>
                </a:path>
                <a:path w="360679" h="350520">
                  <a:moveTo>
                    <a:pt x="31325" y="140443"/>
                  </a:moveTo>
                  <a:lnTo>
                    <a:pt x="29468" y="141425"/>
                  </a:lnTo>
                  <a:lnTo>
                    <a:pt x="31399" y="140632"/>
                  </a:lnTo>
                  <a:lnTo>
                    <a:pt x="31325" y="140443"/>
                  </a:lnTo>
                  <a:close/>
                </a:path>
                <a:path w="360679" h="350520">
                  <a:moveTo>
                    <a:pt x="31087" y="139834"/>
                  </a:moveTo>
                  <a:lnTo>
                    <a:pt x="31247" y="140243"/>
                  </a:lnTo>
                  <a:lnTo>
                    <a:pt x="31087" y="13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157723" y="5427800"/>
            <a:ext cx="20701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v</a:t>
            </a:r>
            <a:endParaRPr sz="285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66125" y="3726628"/>
            <a:ext cx="1257935" cy="1559560"/>
            <a:chOff x="1666125" y="3726628"/>
            <a:chExt cx="1257935" cy="1559560"/>
          </a:xfrm>
        </p:grpSpPr>
        <p:sp>
          <p:nvSpPr>
            <p:cNvPr id="30" name="object 30"/>
            <p:cNvSpPr/>
            <p:nvPr/>
          </p:nvSpPr>
          <p:spPr>
            <a:xfrm>
              <a:off x="1666125" y="3726636"/>
              <a:ext cx="1257935" cy="1559560"/>
            </a:xfrm>
            <a:custGeom>
              <a:avLst/>
              <a:gdLst/>
              <a:ahLst/>
              <a:cxnLst/>
              <a:rect l="l" t="t" r="r" b="b"/>
              <a:pathLst>
                <a:path w="1257935" h="1559560">
                  <a:moveTo>
                    <a:pt x="227215" y="377317"/>
                  </a:moveTo>
                  <a:lnTo>
                    <a:pt x="219989" y="360730"/>
                  </a:lnTo>
                  <a:lnTo>
                    <a:pt x="22034" y="446684"/>
                  </a:lnTo>
                  <a:lnTo>
                    <a:pt x="29260" y="463270"/>
                  </a:lnTo>
                  <a:lnTo>
                    <a:pt x="227215" y="377317"/>
                  </a:lnTo>
                  <a:close/>
                </a:path>
                <a:path w="1257935" h="1559560">
                  <a:moveTo>
                    <a:pt x="239217" y="267944"/>
                  </a:moveTo>
                  <a:lnTo>
                    <a:pt x="9639" y="123964"/>
                  </a:lnTo>
                  <a:lnTo>
                    <a:pt x="0" y="139293"/>
                  </a:lnTo>
                  <a:lnTo>
                    <a:pt x="229577" y="283273"/>
                  </a:lnTo>
                  <a:lnTo>
                    <a:pt x="239217" y="267944"/>
                  </a:lnTo>
                  <a:close/>
                </a:path>
                <a:path w="1257935" h="1559560">
                  <a:moveTo>
                    <a:pt x="277761" y="433222"/>
                  </a:moveTo>
                  <a:lnTo>
                    <a:pt x="261416" y="425411"/>
                  </a:lnTo>
                  <a:lnTo>
                    <a:pt x="195821" y="562737"/>
                  </a:lnTo>
                  <a:lnTo>
                    <a:pt x="212166" y="570534"/>
                  </a:lnTo>
                  <a:lnTo>
                    <a:pt x="277761" y="433222"/>
                  </a:lnTo>
                  <a:close/>
                </a:path>
                <a:path w="1257935" h="1559560">
                  <a:moveTo>
                    <a:pt x="308546" y="225615"/>
                  </a:moveTo>
                  <a:lnTo>
                    <a:pt x="277495" y="55499"/>
                  </a:lnTo>
                  <a:lnTo>
                    <a:pt x="259664" y="58737"/>
                  </a:lnTo>
                  <a:lnTo>
                    <a:pt x="290715" y="228854"/>
                  </a:lnTo>
                  <a:lnTo>
                    <a:pt x="308546" y="225615"/>
                  </a:lnTo>
                  <a:close/>
                </a:path>
                <a:path w="1257935" h="1559560">
                  <a:moveTo>
                    <a:pt x="408292" y="678307"/>
                  </a:moveTo>
                  <a:lnTo>
                    <a:pt x="349097" y="422084"/>
                  </a:lnTo>
                  <a:lnTo>
                    <a:pt x="331444" y="426161"/>
                  </a:lnTo>
                  <a:lnTo>
                    <a:pt x="390639" y="682371"/>
                  </a:lnTo>
                  <a:lnTo>
                    <a:pt x="408292" y="678307"/>
                  </a:lnTo>
                  <a:close/>
                </a:path>
                <a:path w="1257935" h="1559560">
                  <a:moveTo>
                    <a:pt x="457415" y="6769"/>
                  </a:moveTo>
                  <a:lnTo>
                    <a:pt x="440626" y="0"/>
                  </a:lnTo>
                  <a:lnTo>
                    <a:pt x="354228" y="214007"/>
                  </a:lnTo>
                  <a:lnTo>
                    <a:pt x="371043" y="220776"/>
                  </a:lnTo>
                  <a:lnTo>
                    <a:pt x="457415" y="6769"/>
                  </a:lnTo>
                  <a:close/>
                </a:path>
                <a:path w="1257935" h="1559560">
                  <a:moveTo>
                    <a:pt x="580174" y="251320"/>
                  </a:moveTo>
                  <a:lnTo>
                    <a:pt x="574509" y="234124"/>
                  </a:lnTo>
                  <a:lnTo>
                    <a:pt x="391617" y="294284"/>
                  </a:lnTo>
                  <a:lnTo>
                    <a:pt x="397294" y="311480"/>
                  </a:lnTo>
                  <a:lnTo>
                    <a:pt x="580174" y="251320"/>
                  </a:lnTo>
                  <a:close/>
                </a:path>
                <a:path w="1257935" h="1559560">
                  <a:moveTo>
                    <a:pt x="647153" y="464324"/>
                  </a:moveTo>
                  <a:lnTo>
                    <a:pt x="406412" y="357441"/>
                  </a:lnTo>
                  <a:lnTo>
                    <a:pt x="399059" y="373976"/>
                  </a:lnTo>
                  <a:lnTo>
                    <a:pt x="639800" y="480872"/>
                  </a:lnTo>
                  <a:lnTo>
                    <a:pt x="647153" y="464324"/>
                  </a:lnTo>
                  <a:close/>
                </a:path>
                <a:path w="1257935" h="1559560">
                  <a:moveTo>
                    <a:pt x="1257465" y="1553959"/>
                  </a:moveTo>
                  <a:lnTo>
                    <a:pt x="471170" y="521614"/>
                  </a:lnTo>
                  <a:lnTo>
                    <a:pt x="463956" y="527088"/>
                  </a:lnTo>
                  <a:lnTo>
                    <a:pt x="1250251" y="1559445"/>
                  </a:lnTo>
                  <a:lnTo>
                    <a:pt x="1257465" y="155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7911" y="4018470"/>
              <a:ext cx="72473" cy="7239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092212" y="4957218"/>
            <a:ext cx="126364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l</a:t>
            </a:r>
            <a:endParaRPr sz="285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74052" y="5097398"/>
            <a:ext cx="151130" cy="1537970"/>
            <a:chOff x="3874052" y="5097398"/>
            <a:chExt cx="151130" cy="1537970"/>
          </a:xfrm>
        </p:grpSpPr>
        <p:sp>
          <p:nvSpPr>
            <p:cNvPr id="34" name="object 34"/>
            <p:cNvSpPr/>
            <p:nvPr/>
          </p:nvSpPr>
          <p:spPr>
            <a:xfrm>
              <a:off x="3949425" y="5279889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90">
                  <a:moveTo>
                    <a:pt x="0" y="0"/>
                  </a:moveTo>
                  <a:lnTo>
                    <a:pt x="0" y="135496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40366" y="5279889"/>
              <a:ext cx="18415" cy="1355090"/>
            </a:xfrm>
            <a:custGeom>
              <a:avLst/>
              <a:gdLst/>
              <a:ahLst/>
              <a:cxnLst/>
              <a:rect l="l" t="t" r="r" b="b"/>
              <a:pathLst>
                <a:path w="18414" h="1355090">
                  <a:moveTo>
                    <a:pt x="18117" y="0"/>
                  </a:moveTo>
                  <a:lnTo>
                    <a:pt x="0" y="0"/>
                  </a:lnTo>
                  <a:lnTo>
                    <a:pt x="0" y="1354966"/>
                  </a:lnTo>
                  <a:lnTo>
                    <a:pt x="18117" y="1354966"/>
                  </a:lnTo>
                  <a:lnTo>
                    <a:pt x="181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4052" y="5097398"/>
              <a:ext cx="150764" cy="24812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049874" y="4868329"/>
            <a:ext cx="227329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08166" y="5907018"/>
            <a:ext cx="441325" cy="163195"/>
          </a:xfrm>
          <a:custGeom>
            <a:avLst/>
            <a:gdLst/>
            <a:ahLst/>
            <a:cxnLst/>
            <a:rect l="l" t="t" r="r" b="b"/>
            <a:pathLst>
              <a:path w="441325" h="163195">
                <a:moveTo>
                  <a:pt x="441258" y="0"/>
                </a:moveTo>
                <a:lnTo>
                  <a:pt x="386485" y="2025"/>
                </a:lnTo>
                <a:lnTo>
                  <a:pt x="332808" y="8007"/>
                </a:lnTo>
                <a:lnTo>
                  <a:pt x="280374" y="17802"/>
                </a:lnTo>
                <a:lnTo>
                  <a:pt x="229327" y="31264"/>
                </a:lnTo>
                <a:lnTo>
                  <a:pt x="179814" y="48252"/>
                </a:lnTo>
                <a:lnTo>
                  <a:pt x="131979" y="68621"/>
                </a:lnTo>
                <a:lnTo>
                  <a:pt x="85968" y="92227"/>
                </a:lnTo>
                <a:lnTo>
                  <a:pt x="41926" y="118927"/>
                </a:lnTo>
                <a:lnTo>
                  <a:pt x="0" y="148577"/>
                </a:lnTo>
                <a:lnTo>
                  <a:pt x="10980" y="162965"/>
                </a:lnTo>
                <a:lnTo>
                  <a:pt x="51872" y="134053"/>
                </a:lnTo>
                <a:lnTo>
                  <a:pt x="94817" y="108018"/>
                </a:lnTo>
                <a:lnTo>
                  <a:pt x="139677" y="85001"/>
                </a:lnTo>
                <a:lnTo>
                  <a:pt x="186313" y="65142"/>
                </a:lnTo>
                <a:lnTo>
                  <a:pt x="234586" y="48579"/>
                </a:lnTo>
                <a:lnTo>
                  <a:pt x="284356" y="35454"/>
                </a:lnTo>
                <a:lnTo>
                  <a:pt x="335484" y="25905"/>
                </a:lnTo>
                <a:lnTo>
                  <a:pt x="387831" y="20073"/>
                </a:lnTo>
                <a:lnTo>
                  <a:pt x="441258" y="18098"/>
                </a:lnTo>
                <a:lnTo>
                  <a:pt x="441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561064" y="5573949"/>
            <a:ext cx="182245" cy="3949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i="1" spc="30" dirty="0">
                <a:latin typeface="Symbol"/>
                <a:cs typeface="Symbol"/>
              </a:rPr>
              <a:t>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30476" y="5014409"/>
            <a:ext cx="5166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52780" algn="l"/>
              </a:tabLst>
            </a:pPr>
            <a:r>
              <a:rPr sz="3400" i="1" spc="210" dirty="0">
                <a:latin typeface="Meiryo UI"/>
                <a:cs typeface="Meiryo UI"/>
              </a:rPr>
              <a:t>L</a:t>
            </a:r>
            <a:r>
              <a:rPr sz="3525" i="1" spc="315" baseline="-11820" dirty="0">
                <a:latin typeface="Georgia"/>
                <a:cs typeface="Georgia"/>
              </a:rPr>
              <a:t>d</a:t>
            </a:r>
            <a:r>
              <a:rPr sz="3525" i="1" baseline="-11820" dirty="0">
                <a:latin typeface="Georgia"/>
                <a:cs typeface="Georgia"/>
              </a:rPr>
              <a:t>	</a:t>
            </a:r>
            <a:r>
              <a:rPr sz="3400" spc="750" dirty="0">
                <a:latin typeface="Cambria"/>
                <a:cs typeface="Cambria"/>
              </a:rPr>
              <a:t>=</a:t>
            </a:r>
            <a:r>
              <a:rPr sz="3400" spc="195" dirty="0">
                <a:latin typeface="Cambria"/>
                <a:cs typeface="Cambria"/>
              </a:rPr>
              <a:t> </a:t>
            </a:r>
            <a:r>
              <a:rPr sz="3400" i="1" dirty="0">
                <a:latin typeface="Meiryo UI"/>
                <a:cs typeface="Meiryo UI"/>
              </a:rPr>
              <a:t>k</a:t>
            </a:r>
            <a:r>
              <a:rPr sz="3525" i="1" baseline="-11820" dirty="0">
                <a:latin typeface="Georgia"/>
                <a:cs typeface="Georgia"/>
              </a:rPr>
              <a:t>d</a:t>
            </a:r>
            <a:r>
              <a:rPr sz="3525" i="1" spc="254" baseline="-11820" dirty="0">
                <a:latin typeface="Georgia"/>
                <a:cs typeface="Georgia"/>
              </a:rPr>
              <a:t> </a:t>
            </a:r>
            <a:r>
              <a:rPr sz="3400" spc="160" dirty="0">
                <a:latin typeface="Cambria"/>
                <a:cs typeface="Cambria"/>
              </a:rPr>
              <a:t>(</a:t>
            </a:r>
            <a:r>
              <a:rPr sz="3400" i="1" spc="160" dirty="0">
                <a:latin typeface="Meiryo UI"/>
                <a:cs typeface="Meiryo UI"/>
              </a:rPr>
              <a:t>I/r</a:t>
            </a:r>
            <a:r>
              <a:rPr sz="3525" spc="240" baseline="33096" dirty="0">
                <a:latin typeface="Adobe Heiti Std R"/>
                <a:cs typeface="Adobe Heiti Std R"/>
              </a:rPr>
              <a:t>2</a:t>
            </a:r>
            <a:r>
              <a:rPr sz="3400" spc="160" dirty="0">
                <a:latin typeface="Cambria"/>
                <a:cs typeface="Cambria"/>
              </a:rPr>
              <a:t>)</a:t>
            </a:r>
            <a:r>
              <a:rPr sz="3400" spc="-180" dirty="0">
                <a:latin typeface="Cambria"/>
                <a:cs typeface="Cambria"/>
              </a:rPr>
              <a:t> </a:t>
            </a:r>
            <a:r>
              <a:rPr sz="3400" spc="-50" dirty="0">
                <a:latin typeface="Cambria"/>
                <a:cs typeface="Cambria"/>
              </a:rPr>
              <a:t>max(0</a:t>
            </a:r>
            <a:r>
              <a:rPr sz="3400" i="1" spc="-50" dirty="0">
                <a:latin typeface="Meiryo UI"/>
                <a:cs typeface="Meiryo UI"/>
              </a:rPr>
              <a:t>,</a:t>
            </a:r>
            <a:r>
              <a:rPr sz="3400" i="1" spc="-590" dirty="0">
                <a:latin typeface="Meiryo UI"/>
                <a:cs typeface="Meiryo UI"/>
              </a:rPr>
              <a:t> </a:t>
            </a:r>
            <a:r>
              <a:rPr sz="3400" b="1" spc="260" dirty="0">
                <a:latin typeface="Times New Roman"/>
                <a:cs typeface="Times New Roman"/>
              </a:rPr>
              <a:t>n</a:t>
            </a:r>
            <a:r>
              <a:rPr sz="3400" b="1" spc="-95" dirty="0">
                <a:latin typeface="Times New Roman"/>
                <a:cs typeface="Times New Roman"/>
              </a:rPr>
              <a:t> </a:t>
            </a:r>
            <a:r>
              <a:rPr sz="3400" i="1" dirty="0">
                <a:latin typeface="Georgia"/>
                <a:cs typeface="Georgia"/>
              </a:rPr>
              <a:t>·</a:t>
            </a:r>
            <a:r>
              <a:rPr sz="3400" i="1" spc="-65" dirty="0">
                <a:latin typeface="Georgia"/>
                <a:cs typeface="Georgia"/>
              </a:rPr>
              <a:t> </a:t>
            </a:r>
            <a:r>
              <a:rPr sz="3400" b="1" spc="45" dirty="0">
                <a:latin typeface="Times New Roman"/>
                <a:cs typeface="Times New Roman"/>
              </a:rPr>
              <a:t>l</a:t>
            </a:r>
            <a:r>
              <a:rPr sz="3400" spc="45" dirty="0">
                <a:latin typeface="Cambria"/>
                <a:cs typeface="Cambria"/>
              </a:rPr>
              <a:t>)</a:t>
            </a:r>
            <a:endParaRPr sz="3400">
              <a:latin typeface="Cambria"/>
              <a:cs typeface="Cambri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927374" y="5689600"/>
            <a:ext cx="87630" cy="774065"/>
            <a:chOff x="10927374" y="5689600"/>
            <a:chExt cx="87630" cy="774065"/>
          </a:xfrm>
        </p:grpSpPr>
        <p:sp>
          <p:nvSpPr>
            <p:cNvPr id="42" name="object 42"/>
            <p:cNvSpPr/>
            <p:nvPr/>
          </p:nvSpPr>
          <p:spPr>
            <a:xfrm>
              <a:off x="10971025" y="5764275"/>
              <a:ext cx="2540" cy="686435"/>
            </a:xfrm>
            <a:custGeom>
              <a:avLst/>
              <a:gdLst/>
              <a:ahLst/>
              <a:cxnLst/>
              <a:rect l="l" t="t" r="r" b="b"/>
              <a:pathLst>
                <a:path w="2540" h="686435">
                  <a:moveTo>
                    <a:pt x="0" y="0"/>
                  </a:moveTo>
                  <a:lnTo>
                    <a:pt x="37" y="12699"/>
                  </a:lnTo>
                  <a:lnTo>
                    <a:pt x="2036" y="6861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927374" y="5689600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428" y="0"/>
                  </a:moveTo>
                  <a:lnTo>
                    <a:pt x="0" y="87505"/>
                  </a:lnTo>
                  <a:lnTo>
                    <a:pt x="87375" y="87246"/>
                  </a:lnTo>
                  <a:lnTo>
                    <a:pt x="43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537700" y="6477000"/>
            <a:ext cx="2921635" cy="82041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304800">
              <a:lnSpc>
                <a:spcPts val="2900"/>
              </a:lnSpc>
              <a:spcBef>
                <a:spcPts val="580"/>
              </a:spcBef>
            </a:pPr>
            <a:r>
              <a:rPr sz="2800" spc="-150" dirty="0">
                <a:latin typeface="Arial"/>
                <a:cs typeface="Arial"/>
              </a:rPr>
              <a:t>energy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received </a:t>
            </a:r>
            <a:r>
              <a:rPr sz="2800" spc="-190" dirty="0">
                <a:latin typeface="Arial"/>
                <a:cs typeface="Arial"/>
              </a:rPr>
              <a:t>by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the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229" dirty="0">
                <a:latin typeface="Arial"/>
                <a:cs typeface="Arial"/>
              </a:rPr>
              <a:t>shading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point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72618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0" dirty="0"/>
              <a:t>T</a:t>
            </a:r>
            <a:r>
              <a:rPr spc="20" dirty="0"/>
              <a:t>extu</a:t>
            </a:r>
            <a:r>
              <a:rPr spc="-70" dirty="0"/>
              <a:t>r</a:t>
            </a:r>
            <a:r>
              <a:rPr spc="20" dirty="0"/>
              <a:t>e</a:t>
            </a:r>
            <a:r>
              <a:rPr spc="-70" dirty="0"/>
              <a:t> </a:t>
            </a:r>
            <a:r>
              <a:rPr spc="135" dirty="0"/>
              <a:t>Applied</a:t>
            </a:r>
            <a:r>
              <a:rPr spc="-70" dirty="0"/>
              <a:t> </a:t>
            </a:r>
            <a:r>
              <a:rPr spc="200" dirty="0"/>
              <a:t>to</a:t>
            </a:r>
            <a:r>
              <a:rPr spc="-65" dirty="0"/>
              <a:t> Surface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49674" y="2530231"/>
            <a:ext cx="6408420" cy="6408420"/>
            <a:chOff x="5849674" y="2530231"/>
            <a:chExt cx="6408420" cy="6408420"/>
          </a:xfrm>
        </p:grpSpPr>
        <p:sp>
          <p:nvSpPr>
            <p:cNvPr id="4" name="object 4"/>
            <p:cNvSpPr/>
            <p:nvPr/>
          </p:nvSpPr>
          <p:spPr>
            <a:xfrm>
              <a:off x="6137621" y="2836300"/>
              <a:ext cx="0" cy="6057900"/>
            </a:xfrm>
            <a:custGeom>
              <a:avLst/>
              <a:gdLst/>
              <a:ahLst/>
              <a:cxnLst/>
              <a:rect l="l" t="t" r="r" b="b"/>
              <a:pathLst>
                <a:path h="6057900">
                  <a:moveTo>
                    <a:pt x="0" y="6057690"/>
                  </a:moveTo>
                  <a:lnTo>
                    <a:pt x="0" y="44449"/>
                  </a:lnTo>
                  <a:lnTo>
                    <a:pt x="0" y="0"/>
                  </a:lnTo>
                </a:path>
              </a:pathLst>
            </a:custGeom>
            <a:ln w="88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2361" y="2530231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19">
                  <a:moveTo>
                    <a:pt x="175260" y="0"/>
                  </a:moveTo>
                  <a:lnTo>
                    <a:pt x="0" y="350519"/>
                  </a:lnTo>
                  <a:lnTo>
                    <a:pt x="350519" y="350519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94124" y="8643652"/>
              <a:ext cx="6057900" cy="0"/>
            </a:xfrm>
            <a:custGeom>
              <a:avLst/>
              <a:gdLst/>
              <a:ahLst/>
              <a:cxnLst/>
              <a:rect l="l" t="t" r="r" b="b"/>
              <a:pathLst>
                <a:path w="6057900">
                  <a:moveTo>
                    <a:pt x="0" y="0"/>
                  </a:moveTo>
                  <a:lnTo>
                    <a:pt x="6013240" y="0"/>
                  </a:lnTo>
                  <a:lnTo>
                    <a:pt x="6057690" y="0"/>
                  </a:lnTo>
                </a:path>
              </a:pathLst>
            </a:custGeom>
            <a:ln w="889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07366" y="8468393"/>
              <a:ext cx="350520" cy="350520"/>
            </a:xfrm>
            <a:custGeom>
              <a:avLst/>
              <a:gdLst/>
              <a:ahLst/>
              <a:cxnLst/>
              <a:rect l="l" t="t" r="r" b="b"/>
              <a:pathLst>
                <a:path w="350520" h="350520">
                  <a:moveTo>
                    <a:pt x="0" y="0"/>
                  </a:moveTo>
                  <a:lnTo>
                    <a:pt x="0" y="350519"/>
                  </a:lnTo>
                  <a:lnTo>
                    <a:pt x="350520" y="175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369800" y="8242300"/>
            <a:ext cx="2940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/>
                <a:cs typeface="Arial"/>
              </a:rPr>
              <a:t>u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7200" y="2286000"/>
            <a:ext cx="266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/>
                <a:cs typeface="Arial"/>
              </a:rPr>
              <a:t>v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6993" y="2624227"/>
            <a:ext cx="11952605" cy="6025515"/>
            <a:chOff x="256993" y="2624227"/>
            <a:chExt cx="11952605" cy="60255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993" y="2860584"/>
              <a:ext cx="5788902" cy="57889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0298" y="2624227"/>
              <a:ext cx="5849086" cy="58490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108200" y="2044700"/>
            <a:ext cx="1817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"/>
                <a:cs typeface="Arial"/>
              </a:rPr>
              <a:t>Rendered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result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7239000" y="2044700"/>
            <a:ext cx="3726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Arial"/>
                <a:cs typeface="Arial"/>
              </a:rPr>
              <a:t>Triangle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vertices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texture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T</a:t>
            </a:r>
            <a:r>
              <a:rPr spc="-35" dirty="0"/>
              <a:t>extu</a:t>
            </a:r>
            <a:r>
              <a:rPr spc="-125" dirty="0"/>
              <a:t>r</a:t>
            </a:r>
            <a:r>
              <a:rPr spc="-35" dirty="0"/>
              <a:t>es</a:t>
            </a:r>
            <a:r>
              <a:rPr spc="-60" dirty="0"/>
              <a:t> </a:t>
            </a:r>
            <a:r>
              <a:rPr spc="110" dirty="0"/>
              <a:t>applied</a:t>
            </a:r>
            <a:r>
              <a:rPr spc="-60" dirty="0"/>
              <a:t> </a:t>
            </a:r>
            <a:r>
              <a:rPr spc="200" dirty="0"/>
              <a:t>to</a:t>
            </a:r>
            <a:r>
              <a:rPr spc="-55" dirty="0"/>
              <a:t> </a:t>
            </a:r>
            <a:r>
              <a:rPr spc="-90" dirty="0"/>
              <a:t>surfaces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27468" y="1670203"/>
            <a:ext cx="8550275" cy="6413500"/>
            <a:chOff x="2227468" y="1670203"/>
            <a:chExt cx="8550275" cy="641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055" y="1671792"/>
              <a:ext cx="8546689" cy="6410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29055" y="1671791"/>
              <a:ext cx="8547100" cy="6410325"/>
            </a:xfrm>
            <a:custGeom>
              <a:avLst/>
              <a:gdLst/>
              <a:ahLst/>
              <a:cxnLst/>
              <a:rect l="l" t="t" r="r" b="b"/>
              <a:pathLst>
                <a:path w="8547100" h="6410325">
                  <a:moveTo>
                    <a:pt x="0" y="0"/>
                  </a:moveTo>
                  <a:lnTo>
                    <a:pt x="8546689" y="0"/>
                  </a:lnTo>
                  <a:lnTo>
                    <a:pt x="8546689" y="6410016"/>
                  </a:lnTo>
                  <a:lnTo>
                    <a:pt x="0" y="64100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Visualization</a:t>
            </a:r>
            <a:r>
              <a:rPr spc="5" dirty="0"/>
              <a:t> </a:t>
            </a:r>
            <a:r>
              <a:rPr spc="120" dirty="0"/>
              <a:t>of</a:t>
            </a:r>
            <a:r>
              <a:rPr spc="10" dirty="0"/>
              <a:t> </a:t>
            </a:r>
            <a:r>
              <a:rPr dirty="0"/>
              <a:t>texture</a:t>
            </a:r>
            <a:r>
              <a:rPr spc="10" dirty="0"/>
              <a:t> </a:t>
            </a:r>
            <a:r>
              <a:rPr spc="-10" dirty="0"/>
              <a:t>coordinates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27468" y="1670203"/>
            <a:ext cx="8550275" cy="6413500"/>
            <a:chOff x="2227468" y="1670203"/>
            <a:chExt cx="8550275" cy="641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9055" y="1671792"/>
              <a:ext cx="8546689" cy="6410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29055" y="1671791"/>
              <a:ext cx="8547100" cy="6410325"/>
            </a:xfrm>
            <a:custGeom>
              <a:avLst/>
              <a:gdLst/>
              <a:ahLst/>
              <a:cxnLst/>
              <a:rect l="l" t="t" r="r" b="b"/>
              <a:pathLst>
                <a:path w="8547100" h="6410325">
                  <a:moveTo>
                    <a:pt x="0" y="0"/>
                  </a:moveTo>
                  <a:lnTo>
                    <a:pt x="8546689" y="0"/>
                  </a:lnTo>
                  <a:lnTo>
                    <a:pt x="8546689" y="6410016"/>
                  </a:lnTo>
                  <a:lnTo>
                    <a:pt x="0" y="641001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15" dirty="0"/>
              <a:t>T</a:t>
            </a:r>
            <a:r>
              <a:rPr spc="-35" dirty="0"/>
              <a:t>extu</a:t>
            </a:r>
            <a:r>
              <a:rPr spc="-125" dirty="0"/>
              <a:t>r</a:t>
            </a:r>
            <a:r>
              <a:rPr spc="-35" dirty="0"/>
              <a:t>es</a:t>
            </a:r>
            <a:r>
              <a:rPr spc="-114" dirty="0"/>
              <a:t> </a:t>
            </a:r>
            <a:r>
              <a:rPr dirty="0"/>
              <a:t>can</a:t>
            </a:r>
            <a:r>
              <a:rPr spc="-110" dirty="0"/>
              <a:t> </a:t>
            </a:r>
            <a:r>
              <a:rPr spc="105" dirty="0"/>
              <a:t>be</a:t>
            </a:r>
            <a:r>
              <a:rPr spc="-114" dirty="0"/>
              <a:t> </a:t>
            </a:r>
            <a:r>
              <a:rPr dirty="0"/>
              <a:t>used</a:t>
            </a:r>
            <a:r>
              <a:rPr spc="-110" dirty="0"/>
              <a:t> </a:t>
            </a:r>
            <a:r>
              <a:rPr spc="100" dirty="0"/>
              <a:t>multiple</a:t>
            </a:r>
            <a:r>
              <a:rPr spc="-114" dirty="0"/>
              <a:t> </a:t>
            </a:r>
            <a:r>
              <a:rPr spc="-10" dirty="0"/>
              <a:t>times!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80433" y="1967616"/>
            <a:ext cx="4121785" cy="3085465"/>
            <a:chOff x="6580433" y="1967616"/>
            <a:chExt cx="4121785" cy="30854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433" y="1967616"/>
              <a:ext cx="4121765" cy="3084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7873" y="1975055"/>
              <a:ext cx="4070965" cy="303414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339850" y="1967616"/>
            <a:ext cx="4122420" cy="3085465"/>
            <a:chOff x="2339850" y="1967616"/>
            <a:chExt cx="4122420" cy="30854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9850" y="1967616"/>
              <a:ext cx="4121943" cy="30849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7290" y="1975055"/>
              <a:ext cx="4070965" cy="303414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034814" y="5205385"/>
            <a:ext cx="3674745" cy="588645"/>
            <a:chOff x="7034814" y="5205385"/>
            <a:chExt cx="3674745" cy="58864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4814" y="5205385"/>
              <a:ext cx="3674353" cy="5884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2254" y="5212825"/>
              <a:ext cx="3623553" cy="53768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338522" y="5205385"/>
            <a:ext cx="4547870" cy="3142615"/>
            <a:chOff x="2338522" y="5205385"/>
            <a:chExt cx="4547870" cy="314261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8522" y="5205385"/>
              <a:ext cx="4547665" cy="31423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5960" y="5212825"/>
              <a:ext cx="4496865" cy="309159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150100" y="6423659"/>
            <a:ext cx="332803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 marR="5080" indent="-533400">
              <a:lnSpc>
                <a:spcPct val="1127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example </a:t>
            </a:r>
            <a:r>
              <a:rPr sz="3400" spc="-10" dirty="0">
                <a:latin typeface="Arial"/>
                <a:cs typeface="Arial"/>
              </a:rPr>
              <a:t>textures </a:t>
            </a:r>
            <a:r>
              <a:rPr sz="3400" dirty="0">
                <a:latin typeface="Arial"/>
                <a:cs typeface="Arial"/>
              </a:rPr>
              <a:t>used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310" dirty="0">
                <a:latin typeface="Arial"/>
                <a:cs typeface="Arial"/>
              </a:rPr>
              <a:t>/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tiled</a:t>
            </a:r>
            <a:endParaRPr sz="3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1600" y="3898900"/>
            <a:ext cx="51828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dirty="0">
                <a:latin typeface="Arial"/>
                <a:cs typeface="Arial"/>
              </a:rPr>
              <a:t>Thank</a:t>
            </a:r>
            <a:r>
              <a:rPr sz="8000" spc="220" dirty="0">
                <a:latin typeface="Arial"/>
                <a:cs typeface="Arial"/>
              </a:rPr>
              <a:t> </a:t>
            </a:r>
            <a:r>
              <a:rPr sz="8000" spc="90" dirty="0">
                <a:latin typeface="Arial"/>
                <a:cs typeface="Arial"/>
              </a:rPr>
              <a:t>you!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82700" y="5397500"/>
            <a:ext cx="104305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(And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thank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Prof.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Ravi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Ramamoorthi</a:t>
            </a:r>
            <a:r>
              <a:rPr lang="en-US" sz="2400" dirty="0">
                <a:latin typeface="Arial"/>
                <a:cs typeface="Arial"/>
              </a:rPr>
              <a:t>, Prof </a:t>
            </a:r>
            <a:r>
              <a:rPr lang="en-US" sz="2400" dirty="0" err="1">
                <a:latin typeface="Arial"/>
                <a:cs typeface="Arial"/>
              </a:rPr>
              <a:t>Lingqi</a:t>
            </a:r>
            <a:r>
              <a:rPr lang="en-US" sz="2400" dirty="0">
                <a:latin typeface="Arial"/>
                <a:cs typeface="Arial"/>
              </a:rPr>
              <a:t> Yan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Prof.</a:t>
            </a:r>
            <a:r>
              <a:rPr sz="2400" spc="-10" dirty="0">
                <a:latin typeface="Arial"/>
                <a:cs typeface="Arial"/>
              </a:rPr>
              <a:t> Ren 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slides!)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90017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Recap:</a:t>
            </a:r>
            <a:r>
              <a:rPr spc="-160" dirty="0"/>
              <a:t> </a:t>
            </a:r>
            <a:r>
              <a:rPr dirty="0"/>
              <a:t>Lambertian</a:t>
            </a:r>
            <a:r>
              <a:rPr spc="-155" dirty="0"/>
              <a:t> </a:t>
            </a:r>
            <a:r>
              <a:rPr spc="-70" dirty="0"/>
              <a:t>(Diffuse)</a:t>
            </a:r>
            <a:r>
              <a:rPr spc="-155" dirty="0"/>
              <a:t> </a:t>
            </a:r>
            <a:r>
              <a:rPr spc="-509" dirty="0"/>
              <a:t>T</a:t>
            </a:r>
            <a:r>
              <a:rPr spc="70" dirty="0"/>
              <a:t>e</a:t>
            </a:r>
            <a:r>
              <a:rPr spc="155" dirty="0"/>
              <a:t>r</a:t>
            </a:r>
            <a:r>
              <a:rPr spc="70"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55924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0" dirty="0">
                <a:latin typeface="Arial"/>
                <a:cs typeface="Arial"/>
              </a:rPr>
              <a:t>Produces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diffuse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appearance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631" y="3702705"/>
            <a:ext cx="11467522" cy="239160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72952" y="6406601"/>
            <a:ext cx="1096645" cy="87630"/>
            <a:chOff x="6272952" y="6406601"/>
            <a:chExt cx="1096645" cy="87630"/>
          </a:xfrm>
        </p:grpSpPr>
        <p:sp>
          <p:nvSpPr>
            <p:cNvPr id="6" name="object 6"/>
            <p:cNvSpPr/>
            <p:nvPr/>
          </p:nvSpPr>
          <p:spPr>
            <a:xfrm>
              <a:off x="6285652" y="6448212"/>
              <a:ext cx="1009650" cy="2540"/>
            </a:xfrm>
            <a:custGeom>
              <a:avLst/>
              <a:gdLst/>
              <a:ahLst/>
              <a:cxnLst/>
              <a:rect l="l" t="t" r="r" b="b"/>
              <a:pathLst>
                <a:path w="1009650" h="2539">
                  <a:moveTo>
                    <a:pt x="0" y="0"/>
                  </a:moveTo>
                  <a:lnTo>
                    <a:pt x="996357" y="2075"/>
                  </a:lnTo>
                  <a:lnTo>
                    <a:pt x="1009057" y="210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1919" y="6406601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181" y="0"/>
                  </a:moveTo>
                  <a:lnTo>
                    <a:pt x="0" y="87375"/>
                  </a:lnTo>
                  <a:lnTo>
                    <a:pt x="87467" y="43869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9852" y="3931045"/>
            <a:ext cx="288290" cy="11747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spc="-80" dirty="0">
                <a:latin typeface="Arial"/>
                <a:cs typeface="Arial"/>
              </a:rPr>
              <a:t>[Foley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al.]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5573470" y="6118880"/>
            <a:ext cx="4851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500" i="1" spc="-25" dirty="0">
                <a:latin typeface="Meiryo UI"/>
                <a:cs typeface="Meiryo UI"/>
              </a:rPr>
              <a:t>k</a:t>
            </a:r>
            <a:r>
              <a:rPr sz="3675" i="1" spc="-37" baseline="-12471" dirty="0">
                <a:latin typeface="Palatino Linotype"/>
                <a:cs typeface="Palatino Linotype"/>
              </a:rPr>
              <a:t>d</a:t>
            </a:r>
            <a:endParaRPr sz="3675" baseline="-12471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0120" y="4285298"/>
            <a:ext cx="3495040" cy="4213225"/>
            <a:chOff x="2990120" y="4285298"/>
            <a:chExt cx="3495040" cy="4213225"/>
          </a:xfrm>
        </p:grpSpPr>
        <p:sp>
          <p:nvSpPr>
            <p:cNvPr id="3" name="object 3"/>
            <p:cNvSpPr/>
            <p:nvPr/>
          </p:nvSpPr>
          <p:spPr>
            <a:xfrm>
              <a:off x="3931326" y="4996041"/>
              <a:ext cx="1245870" cy="1621155"/>
            </a:xfrm>
            <a:custGeom>
              <a:avLst/>
              <a:gdLst/>
              <a:ahLst/>
              <a:cxnLst/>
              <a:rect l="l" t="t" r="r" b="b"/>
              <a:pathLst>
                <a:path w="1245870" h="1621154">
                  <a:moveTo>
                    <a:pt x="1203069" y="0"/>
                  </a:moveTo>
                  <a:lnTo>
                    <a:pt x="1152099" y="13878"/>
                  </a:lnTo>
                  <a:lnTo>
                    <a:pt x="1101990" y="42887"/>
                  </a:lnTo>
                  <a:lnTo>
                    <a:pt x="1063237" y="71318"/>
                  </a:lnTo>
                  <a:lnTo>
                    <a:pt x="1020398" y="107170"/>
                  </a:lnTo>
                  <a:lnTo>
                    <a:pt x="973639" y="150567"/>
                  </a:lnTo>
                  <a:lnTo>
                    <a:pt x="923126" y="201636"/>
                  </a:lnTo>
                  <a:lnTo>
                    <a:pt x="896513" y="230086"/>
                  </a:lnTo>
                  <a:lnTo>
                    <a:pt x="869024" y="260502"/>
                  </a:lnTo>
                  <a:lnTo>
                    <a:pt x="840678" y="292897"/>
                  </a:lnTo>
                  <a:lnTo>
                    <a:pt x="811497" y="327290"/>
                  </a:lnTo>
                  <a:lnTo>
                    <a:pt x="781502" y="363694"/>
                  </a:lnTo>
                  <a:lnTo>
                    <a:pt x="750712" y="402125"/>
                  </a:lnTo>
                  <a:lnTo>
                    <a:pt x="719149" y="442600"/>
                  </a:lnTo>
                  <a:lnTo>
                    <a:pt x="686834" y="485134"/>
                  </a:lnTo>
                  <a:lnTo>
                    <a:pt x="653786" y="529743"/>
                  </a:lnTo>
                  <a:lnTo>
                    <a:pt x="620027" y="576442"/>
                  </a:lnTo>
                  <a:lnTo>
                    <a:pt x="585577" y="625247"/>
                  </a:lnTo>
                  <a:lnTo>
                    <a:pt x="550458" y="676174"/>
                  </a:lnTo>
                  <a:lnTo>
                    <a:pt x="514689" y="729238"/>
                  </a:lnTo>
                  <a:lnTo>
                    <a:pt x="478291" y="784456"/>
                  </a:lnTo>
                  <a:lnTo>
                    <a:pt x="441285" y="841842"/>
                  </a:lnTo>
                  <a:lnTo>
                    <a:pt x="403692" y="901413"/>
                  </a:lnTo>
                  <a:lnTo>
                    <a:pt x="365532" y="963184"/>
                  </a:lnTo>
                  <a:lnTo>
                    <a:pt x="326826" y="1027171"/>
                  </a:lnTo>
                  <a:lnTo>
                    <a:pt x="287594" y="1093389"/>
                  </a:lnTo>
                  <a:lnTo>
                    <a:pt x="247858" y="1161855"/>
                  </a:lnTo>
                  <a:lnTo>
                    <a:pt x="207638" y="1232584"/>
                  </a:lnTo>
                  <a:lnTo>
                    <a:pt x="166955" y="1305591"/>
                  </a:lnTo>
                  <a:lnTo>
                    <a:pt x="125828" y="1380893"/>
                  </a:lnTo>
                  <a:lnTo>
                    <a:pt x="84280" y="1458504"/>
                  </a:lnTo>
                  <a:lnTo>
                    <a:pt x="42330" y="1538441"/>
                  </a:lnTo>
                  <a:lnTo>
                    <a:pt x="0" y="1620720"/>
                  </a:lnTo>
                  <a:lnTo>
                    <a:pt x="69557" y="1556671"/>
                  </a:lnTo>
                  <a:lnTo>
                    <a:pt x="136861" y="1493656"/>
                  </a:lnTo>
                  <a:lnTo>
                    <a:pt x="201936" y="1431694"/>
                  </a:lnTo>
                  <a:lnTo>
                    <a:pt x="264802" y="1370800"/>
                  </a:lnTo>
                  <a:lnTo>
                    <a:pt x="325483" y="1310992"/>
                  </a:lnTo>
                  <a:lnTo>
                    <a:pt x="383999" y="1252286"/>
                  </a:lnTo>
                  <a:lnTo>
                    <a:pt x="440373" y="1194699"/>
                  </a:lnTo>
                  <a:lnTo>
                    <a:pt x="494627" y="1138247"/>
                  </a:lnTo>
                  <a:lnTo>
                    <a:pt x="546783" y="1082948"/>
                  </a:lnTo>
                  <a:lnTo>
                    <a:pt x="596863" y="1028817"/>
                  </a:lnTo>
                  <a:lnTo>
                    <a:pt x="644889" y="975873"/>
                  </a:lnTo>
                  <a:lnTo>
                    <a:pt x="690884" y="924131"/>
                  </a:lnTo>
                  <a:lnTo>
                    <a:pt x="734868" y="873609"/>
                  </a:lnTo>
                  <a:lnTo>
                    <a:pt x="776865" y="824322"/>
                  </a:lnTo>
                  <a:lnTo>
                    <a:pt x="816896" y="776289"/>
                  </a:lnTo>
                  <a:lnTo>
                    <a:pt x="854983" y="729525"/>
                  </a:lnTo>
                  <a:lnTo>
                    <a:pt x="891148" y="684047"/>
                  </a:lnTo>
                  <a:lnTo>
                    <a:pt x="925414" y="639873"/>
                  </a:lnTo>
                  <a:lnTo>
                    <a:pt x="957802" y="597018"/>
                  </a:lnTo>
                  <a:lnTo>
                    <a:pt x="988335" y="555500"/>
                  </a:lnTo>
                  <a:lnTo>
                    <a:pt x="1017034" y="515335"/>
                  </a:lnTo>
                  <a:lnTo>
                    <a:pt x="1043921" y="476540"/>
                  </a:lnTo>
                  <a:lnTo>
                    <a:pt x="1069019" y="439132"/>
                  </a:lnTo>
                  <a:lnTo>
                    <a:pt x="1092350" y="403127"/>
                  </a:lnTo>
                  <a:lnTo>
                    <a:pt x="1113935" y="368542"/>
                  </a:lnTo>
                  <a:lnTo>
                    <a:pt x="1133797" y="335395"/>
                  </a:lnTo>
                  <a:lnTo>
                    <a:pt x="1168439" y="273478"/>
                  </a:lnTo>
                  <a:lnTo>
                    <a:pt x="1196452" y="217510"/>
                  </a:lnTo>
                  <a:lnTo>
                    <a:pt x="1218012" y="167625"/>
                  </a:lnTo>
                  <a:lnTo>
                    <a:pt x="1233296" y="123957"/>
                  </a:lnTo>
                  <a:lnTo>
                    <a:pt x="1242480" y="86639"/>
                  </a:lnTo>
                  <a:lnTo>
                    <a:pt x="1245740" y="55806"/>
                  </a:lnTo>
                  <a:lnTo>
                    <a:pt x="1245204" y="42863"/>
                  </a:lnTo>
                  <a:lnTo>
                    <a:pt x="1229131" y="7973"/>
                  </a:lnTo>
                  <a:lnTo>
                    <a:pt x="1203069" y="0"/>
                  </a:lnTo>
                  <a:close/>
                </a:path>
              </a:pathLst>
            </a:custGeom>
            <a:solidFill>
              <a:srgbClr val="FFFF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90127" y="6616805"/>
              <a:ext cx="1882775" cy="1881505"/>
            </a:xfrm>
            <a:custGeom>
              <a:avLst/>
              <a:gdLst/>
              <a:ahLst/>
              <a:cxnLst/>
              <a:rect l="l" t="t" r="r" b="b"/>
              <a:pathLst>
                <a:path w="1882775" h="1881504">
                  <a:moveTo>
                    <a:pt x="1882460" y="0"/>
                  </a:moveTo>
                  <a:lnTo>
                    <a:pt x="0" y="0"/>
                  </a:lnTo>
                  <a:lnTo>
                    <a:pt x="36" y="1881367"/>
                  </a:lnTo>
                  <a:lnTo>
                    <a:pt x="1882479" y="1881313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0120" y="6603225"/>
              <a:ext cx="1882775" cy="27305"/>
            </a:xfrm>
            <a:custGeom>
              <a:avLst/>
              <a:gdLst/>
              <a:ahLst/>
              <a:cxnLst/>
              <a:rect l="l" t="t" r="r" b="b"/>
              <a:pathLst>
                <a:path w="1882775" h="27304">
                  <a:moveTo>
                    <a:pt x="1882460" y="0"/>
                  </a:moveTo>
                  <a:lnTo>
                    <a:pt x="0" y="0"/>
                  </a:lnTo>
                  <a:lnTo>
                    <a:pt x="0" y="27148"/>
                  </a:lnTo>
                  <a:lnTo>
                    <a:pt x="1882460" y="27148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1356" y="5702837"/>
              <a:ext cx="1001394" cy="914400"/>
            </a:xfrm>
            <a:custGeom>
              <a:avLst/>
              <a:gdLst/>
              <a:ahLst/>
              <a:cxnLst/>
              <a:rect l="l" t="t" r="r" b="b"/>
              <a:pathLst>
                <a:path w="1001395" h="914400">
                  <a:moveTo>
                    <a:pt x="1001392" y="0"/>
                  </a:moveTo>
                  <a:lnTo>
                    <a:pt x="0" y="91396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5244" y="5696157"/>
              <a:ext cx="1014094" cy="927735"/>
            </a:xfrm>
            <a:custGeom>
              <a:avLst/>
              <a:gdLst/>
              <a:ahLst/>
              <a:cxnLst/>
              <a:rect l="l" t="t" r="r" b="b"/>
              <a:pathLst>
                <a:path w="1014095" h="927734">
                  <a:moveTo>
                    <a:pt x="1001392" y="0"/>
                  </a:moveTo>
                  <a:lnTo>
                    <a:pt x="0" y="913960"/>
                  </a:lnTo>
                  <a:lnTo>
                    <a:pt x="12230" y="927318"/>
                  </a:lnTo>
                  <a:lnTo>
                    <a:pt x="1013604" y="13357"/>
                  </a:lnTo>
                  <a:lnTo>
                    <a:pt x="1001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246" y="5579731"/>
              <a:ext cx="233366" cy="22177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3371" y="4592965"/>
              <a:ext cx="965200" cy="882015"/>
            </a:xfrm>
            <a:custGeom>
              <a:avLst/>
              <a:gdLst/>
              <a:ahLst/>
              <a:cxnLst/>
              <a:rect l="l" t="t" r="r" b="b"/>
              <a:pathLst>
                <a:path w="965200" h="882014">
                  <a:moveTo>
                    <a:pt x="958668" y="0"/>
                  </a:moveTo>
                  <a:lnTo>
                    <a:pt x="0" y="874974"/>
                  </a:lnTo>
                  <a:lnTo>
                    <a:pt x="6106" y="881653"/>
                  </a:lnTo>
                  <a:lnTo>
                    <a:pt x="964774" y="6678"/>
                  </a:lnTo>
                  <a:lnTo>
                    <a:pt x="958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0597" y="4394353"/>
              <a:ext cx="106806" cy="1151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24637" y="4285298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20">
                  <a:moveTo>
                    <a:pt x="351361" y="27673"/>
                  </a:moveTo>
                  <a:lnTo>
                    <a:pt x="330917" y="27673"/>
                  </a:lnTo>
                  <a:lnTo>
                    <a:pt x="176383" y="323126"/>
                  </a:lnTo>
                  <a:lnTo>
                    <a:pt x="214156" y="345900"/>
                  </a:lnTo>
                  <a:lnTo>
                    <a:pt x="224760" y="350004"/>
                  </a:lnTo>
                  <a:lnTo>
                    <a:pt x="231048" y="333027"/>
                  </a:lnTo>
                  <a:lnTo>
                    <a:pt x="220960" y="329123"/>
                  </a:lnTo>
                  <a:lnTo>
                    <a:pt x="216749" y="327343"/>
                  </a:lnTo>
                  <a:lnTo>
                    <a:pt x="194610" y="327343"/>
                  </a:lnTo>
                  <a:lnTo>
                    <a:pt x="187310" y="323524"/>
                  </a:lnTo>
                  <a:lnTo>
                    <a:pt x="187164" y="323524"/>
                  </a:lnTo>
                  <a:lnTo>
                    <a:pt x="186584" y="323145"/>
                  </a:lnTo>
                  <a:lnTo>
                    <a:pt x="190811" y="316521"/>
                  </a:lnTo>
                  <a:lnTo>
                    <a:pt x="191349" y="315488"/>
                  </a:lnTo>
                  <a:lnTo>
                    <a:pt x="200812" y="315488"/>
                  </a:lnTo>
                  <a:lnTo>
                    <a:pt x="351361" y="27673"/>
                  </a:lnTo>
                  <a:close/>
                </a:path>
                <a:path w="360679" h="350520">
                  <a:moveTo>
                    <a:pt x="191688" y="315657"/>
                  </a:moveTo>
                  <a:lnTo>
                    <a:pt x="192039" y="315887"/>
                  </a:lnTo>
                  <a:lnTo>
                    <a:pt x="187419" y="323126"/>
                  </a:lnTo>
                  <a:lnTo>
                    <a:pt x="187310" y="323524"/>
                  </a:lnTo>
                  <a:lnTo>
                    <a:pt x="194610" y="327343"/>
                  </a:lnTo>
                  <a:lnTo>
                    <a:pt x="198852" y="319235"/>
                  </a:lnTo>
                  <a:lnTo>
                    <a:pt x="191688" y="315657"/>
                  </a:lnTo>
                  <a:close/>
                </a:path>
                <a:path w="360679" h="350520">
                  <a:moveTo>
                    <a:pt x="198852" y="319235"/>
                  </a:moveTo>
                  <a:lnTo>
                    <a:pt x="194610" y="327343"/>
                  </a:lnTo>
                  <a:lnTo>
                    <a:pt x="216749" y="327343"/>
                  </a:lnTo>
                  <a:lnTo>
                    <a:pt x="210975" y="324902"/>
                  </a:lnTo>
                  <a:lnTo>
                    <a:pt x="201102" y="320359"/>
                  </a:lnTo>
                  <a:lnTo>
                    <a:pt x="198852" y="319235"/>
                  </a:lnTo>
                  <a:close/>
                </a:path>
                <a:path w="360679" h="350520">
                  <a:moveTo>
                    <a:pt x="187201" y="323467"/>
                  </a:moveTo>
                  <a:close/>
                </a:path>
                <a:path w="360679" h="350520">
                  <a:moveTo>
                    <a:pt x="191441" y="315534"/>
                  </a:moveTo>
                  <a:lnTo>
                    <a:pt x="190811" y="316521"/>
                  </a:lnTo>
                  <a:lnTo>
                    <a:pt x="187201" y="323467"/>
                  </a:lnTo>
                  <a:lnTo>
                    <a:pt x="192039" y="315887"/>
                  </a:lnTo>
                  <a:lnTo>
                    <a:pt x="191688" y="315657"/>
                  </a:lnTo>
                  <a:lnTo>
                    <a:pt x="191441" y="315534"/>
                  </a:lnTo>
                  <a:close/>
                </a:path>
                <a:path w="360679" h="350520">
                  <a:moveTo>
                    <a:pt x="190811" y="316521"/>
                  </a:moveTo>
                  <a:lnTo>
                    <a:pt x="186584" y="323145"/>
                  </a:lnTo>
                  <a:lnTo>
                    <a:pt x="187196" y="323465"/>
                  </a:lnTo>
                  <a:lnTo>
                    <a:pt x="190811" y="316521"/>
                  </a:lnTo>
                  <a:close/>
                </a:path>
                <a:path w="360679" h="350520">
                  <a:moveTo>
                    <a:pt x="200802" y="315507"/>
                  </a:moveTo>
                  <a:lnTo>
                    <a:pt x="191458" y="315507"/>
                  </a:lnTo>
                  <a:lnTo>
                    <a:pt x="191688" y="315657"/>
                  </a:lnTo>
                  <a:lnTo>
                    <a:pt x="198852" y="319235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91349" y="315488"/>
                  </a:moveTo>
                  <a:lnTo>
                    <a:pt x="190811" y="316521"/>
                  </a:lnTo>
                  <a:lnTo>
                    <a:pt x="191363" y="315657"/>
                  </a:lnTo>
                  <a:lnTo>
                    <a:pt x="191349" y="315488"/>
                  </a:lnTo>
                  <a:close/>
                </a:path>
                <a:path w="360679" h="350520">
                  <a:moveTo>
                    <a:pt x="191458" y="315507"/>
                  </a:moveTo>
                  <a:lnTo>
                    <a:pt x="191688" y="315657"/>
                  </a:lnTo>
                  <a:lnTo>
                    <a:pt x="191458" y="315507"/>
                  </a:lnTo>
                  <a:close/>
                </a:path>
                <a:path w="360679" h="350520">
                  <a:moveTo>
                    <a:pt x="200812" y="315488"/>
                  </a:moveTo>
                  <a:lnTo>
                    <a:pt x="191349" y="315488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7485" y="99509"/>
                  </a:moveTo>
                  <a:lnTo>
                    <a:pt x="0" y="104233"/>
                  </a:lnTo>
                  <a:lnTo>
                    <a:pt x="3133" y="115169"/>
                  </a:lnTo>
                  <a:lnTo>
                    <a:pt x="6614" y="126034"/>
                  </a:lnTo>
                  <a:lnTo>
                    <a:pt x="22467" y="154802"/>
                  </a:lnTo>
                  <a:lnTo>
                    <a:pt x="47059" y="144666"/>
                  </a:lnTo>
                  <a:lnTo>
                    <a:pt x="23337" y="144666"/>
                  </a:lnTo>
                  <a:lnTo>
                    <a:pt x="23091" y="144070"/>
                  </a:lnTo>
                  <a:lnTo>
                    <a:pt x="19894" y="136305"/>
                  </a:lnTo>
                  <a:lnTo>
                    <a:pt x="28341" y="132823"/>
                  </a:lnTo>
                  <a:lnTo>
                    <a:pt x="27424" y="130482"/>
                  </a:lnTo>
                  <a:lnTo>
                    <a:pt x="23783" y="120240"/>
                  </a:lnTo>
                  <a:lnTo>
                    <a:pt x="20472" y="109913"/>
                  </a:lnTo>
                  <a:lnTo>
                    <a:pt x="17485" y="99509"/>
                  </a:lnTo>
                  <a:close/>
                </a:path>
                <a:path w="360679" h="350520">
                  <a:moveTo>
                    <a:pt x="29478" y="141420"/>
                  </a:moveTo>
                  <a:lnTo>
                    <a:pt x="23095" y="144042"/>
                  </a:lnTo>
                  <a:lnTo>
                    <a:pt x="23337" y="144666"/>
                  </a:lnTo>
                  <a:lnTo>
                    <a:pt x="29478" y="141420"/>
                  </a:lnTo>
                  <a:close/>
                </a:path>
                <a:path w="360679" h="350520">
                  <a:moveTo>
                    <a:pt x="350539" y="0"/>
                  </a:moveTo>
                  <a:lnTo>
                    <a:pt x="28341" y="132823"/>
                  </a:lnTo>
                  <a:lnTo>
                    <a:pt x="31245" y="140237"/>
                  </a:lnTo>
                  <a:lnTo>
                    <a:pt x="31346" y="140432"/>
                  </a:lnTo>
                  <a:lnTo>
                    <a:pt x="31399" y="140630"/>
                  </a:lnTo>
                  <a:lnTo>
                    <a:pt x="29478" y="141420"/>
                  </a:lnTo>
                  <a:lnTo>
                    <a:pt x="23337" y="144666"/>
                  </a:lnTo>
                  <a:lnTo>
                    <a:pt x="47059" y="144666"/>
                  </a:lnTo>
                  <a:lnTo>
                    <a:pt x="330917" y="27673"/>
                  </a:lnTo>
                  <a:lnTo>
                    <a:pt x="351361" y="27673"/>
                  </a:lnTo>
                  <a:lnTo>
                    <a:pt x="360269" y="10642"/>
                  </a:lnTo>
                  <a:lnTo>
                    <a:pt x="359744" y="6515"/>
                  </a:lnTo>
                  <a:lnTo>
                    <a:pt x="354615" y="923"/>
                  </a:lnTo>
                  <a:lnTo>
                    <a:pt x="350539" y="0"/>
                  </a:lnTo>
                  <a:close/>
                </a:path>
                <a:path w="360679" h="350520">
                  <a:moveTo>
                    <a:pt x="23082" y="144047"/>
                  </a:moveTo>
                  <a:close/>
                </a:path>
                <a:path w="360679" h="350520">
                  <a:moveTo>
                    <a:pt x="31037" y="139834"/>
                  </a:moveTo>
                  <a:lnTo>
                    <a:pt x="23082" y="144047"/>
                  </a:lnTo>
                  <a:lnTo>
                    <a:pt x="29478" y="141420"/>
                  </a:lnTo>
                  <a:lnTo>
                    <a:pt x="31326" y="140443"/>
                  </a:lnTo>
                  <a:lnTo>
                    <a:pt x="31245" y="140237"/>
                  </a:lnTo>
                  <a:lnTo>
                    <a:pt x="31037" y="139834"/>
                  </a:lnTo>
                  <a:close/>
                </a:path>
                <a:path w="360679" h="350520">
                  <a:moveTo>
                    <a:pt x="28341" y="132823"/>
                  </a:moveTo>
                  <a:lnTo>
                    <a:pt x="19894" y="136305"/>
                  </a:lnTo>
                  <a:lnTo>
                    <a:pt x="23080" y="144042"/>
                  </a:lnTo>
                  <a:lnTo>
                    <a:pt x="31037" y="139834"/>
                  </a:lnTo>
                  <a:lnTo>
                    <a:pt x="28341" y="132823"/>
                  </a:lnTo>
                  <a:close/>
                </a:path>
                <a:path w="360679" h="350520">
                  <a:moveTo>
                    <a:pt x="31326" y="140443"/>
                  </a:moveTo>
                  <a:lnTo>
                    <a:pt x="29478" y="141420"/>
                  </a:lnTo>
                  <a:lnTo>
                    <a:pt x="31399" y="140630"/>
                  </a:lnTo>
                  <a:lnTo>
                    <a:pt x="31326" y="140443"/>
                  </a:lnTo>
                  <a:close/>
                </a:path>
                <a:path w="360679" h="350520">
                  <a:moveTo>
                    <a:pt x="31087" y="139834"/>
                  </a:moveTo>
                  <a:lnTo>
                    <a:pt x="31245" y="140237"/>
                  </a:lnTo>
                  <a:lnTo>
                    <a:pt x="31087" y="13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7703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Specular</a:t>
            </a:r>
            <a:r>
              <a:rPr spc="-229" dirty="0"/>
              <a:t> </a:t>
            </a:r>
            <a:r>
              <a:rPr spc="-560" dirty="0"/>
              <a:t>T</a:t>
            </a:r>
            <a:r>
              <a:rPr spc="20" dirty="0"/>
              <a:t>e</a:t>
            </a:r>
            <a:r>
              <a:rPr spc="105" dirty="0"/>
              <a:t>r</a:t>
            </a:r>
            <a:r>
              <a:rPr spc="20" dirty="0"/>
              <a:t>m</a:t>
            </a:r>
            <a:r>
              <a:rPr spc="-225" dirty="0"/>
              <a:t> </a:t>
            </a:r>
            <a:r>
              <a:rPr spc="-65" dirty="0"/>
              <a:t>(Blinn-</a:t>
            </a:r>
            <a:r>
              <a:rPr spc="-10" dirty="0"/>
              <a:t>Phong)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0400" y="1844548"/>
            <a:ext cx="7975600" cy="14135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dirty="0">
                <a:latin typeface="Arial"/>
                <a:cs typeface="Arial"/>
              </a:rPr>
              <a:t>Intensity</a:t>
            </a:r>
            <a:r>
              <a:rPr sz="3400" spc="45" dirty="0"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depends</a:t>
            </a:r>
            <a:r>
              <a:rPr sz="3400" spc="5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55" dirty="0">
                <a:latin typeface="Arial"/>
                <a:cs typeface="Arial"/>
              </a:rPr>
              <a:t>on</a:t>
            </a:r>
            <a:r>
              <a:rPr sz="3400" spc="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view</a:t>
            </a:r>
            <a:r>
              <a:rPr sz="3400" spc="50" dirty="0">
                <a:latin typeface="Arial"/>
                <a:cs typeface="Arial"/>
              </a:rPr>
              <a:t> </a:t>
            </a:r>
            <a:r>
              <a:rPr sz="3400" spc="35" dirty="0">
                <a:latin typeface="Arial"/>
                <a:cs typeface="Arial"/>
              </a:rPr>
              <a:t>direction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dirty="0">
                <a:latin typeface="Arial"/>
                <a:cs typeface="Arial"/>
              </a:rPr>
              <a:t>Bright</a:t>
            </a:r>
            <a:r>
              <a:rPr sz="3400" spc="1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near</a:t>
            </a:r>
            <a:r>
              <a:rPr sz="3400" spc="15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mirror</a:t>
            </a:r>
            <a:r>
              <a:rPr sz="3400" spc="15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reflection</a:t>
            </a:r>
            <a:r>
              <a:rPr sz="3400" spc="150" dirty="0">
                <a:latin typeface="Arial"/>
                <a:cs typeface="Arial"/>
              </a:rPr>
              <a:t> </a:t>
            </a:r>
            <a:r>
              <a:rPr sz="3400" spc="35" dirty="0">
                <a:latin typeface="Arial"/>
                <a:cs typeface="Arial"/>
              </a:rPr>
              <a:t>direction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9662" y="5409738"/>
            <a:ext cx="20701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v</a:t>
            </a:r>
            <a:endParaRPr sz="28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48063" y="3708566"/>
            <a:ext cx="1257935" cy="1559560"/>
            <a:chOff x="1648063" y="3708566"/>
            <a:chExt cx="1257935" cy="1559560"/>
          </a:xfrm>
        </p:grpSpPr>
        <p:sp>
          <p:nvSpPr>
            <p:cNvPr id="16" name="object 16"/>
            <p:cNvSpPr/>
            <p:nvPr/>
          </p:nvSpPr>
          <p:spPr>
            <a:xfrm>
              <a:off x="1648053" y="3708577"/>
              <a:ext cx="1257935" cy="1559560"/>
            </a:xfrm>
            <a:custGeom>
              <a:avLst/>
              <a:gdLst/>
              <a:ahLst/>
              <a:cxnLst/>
              <a:rect l="l" t="t" r="r" b="b"/>
              <a:pathLst>
                <a:path w="1257935" h="1559560">
                  <a:moveTo>
                    <a:pt x="227228" y="377317"/>
                  </a:moveTo>
                  <a:lnTo>
                    <a:pt x="220002" y="360718"/>
                  </a:lnTo>
                  <a:lnTo>
                    <a:pt x="22034" y="446671"/>
                  </a:lnTo>
                  <a:lnTo>
                    <a:pt x="29273" y="463270"/>
                  </a:lnTo>
                  <a:lnTo>
                    <a:pt x="227228" y="377317"/>
                  </a:lnTo>
                  <a:close/>
                </a:path>
                <a:path w="1257935" h="1559560">
                  <a:moveTo>
                    <a:pt x="239217" y="267944"/>
                  </a:moveTo>
                  <a:lnTo>
                    <a:pt x="9639" y="123964"/>
                  </a:lnTo>
                  <a:lnTo>
                    <a:pt x="0" y="139293"/>
                  </a:lnTo>
                  <a:lnTo>
                    <a:pt x="229577" y="283273"/>
                  </a:lnTo>
                  <a:lnTo>
                    <a:pt x="239217" y="267944"/>
                  </a:lnTo>
                  <a:close/>
                </a:path>
                <a:path w="1257935" h="1559560">
                  <a:moveTo>
                    <a:pt x="277761" y="433209"/>
                  </a:moveTo>
                  <a:lnTo>
                    <a:pt x="261429" y="425411"/>
                  </a:lnTo>
                  <a:lnTo>
                    <a:pt x="195834" y="562737"/>
                  </a:lnTo>
                  <a:lnTo>
                    <a:pt x="212178" y="570534"/>
                  </a:lnTo>
                  <a:lnTo>
                    <a:pt x="277761" y="433209"/>
                  </a:lnTo>
                  <a:close/>
                </a:path>
                <a:path w="1257935" h="1559560">
                  <a:moveTo>
                    <a:pt x="308559" y="225615"/>
                  </a:moveTo>
                  <a:lnTo>
                    <a:pt x="277507" y="55499"/>
                  </a:lnTo>
                  <a:lnTo>
                    <a:pt x="259676" y="58737"/>
                  </a:lnTo>
                  <a:lnTo>
                    <a:pt x="290728" y="228854"/>
                  </a:lnTo>
                  <a:lnTo>
                    <a:pt x="308559" y="225615"/>
                  </a:lnTo>
                  <a:close/>
                </a:path>
                <a:path w="1257935" h="1559560">
                  <a:moveTo>
                    <a:pt x="408305" y="678294"/>
                  </a:moveTo>
                  <a:lnTo>
                    <a:pt x="349110" y="422084"/>
                  </a:lnTo>
                  <a:lnTo>
                    <a:pt x="331457" y="426161"/>
                  </a:lnTo>
                  <a:lnTo>
                    <a:pt x="390652" y="682371"/>
                  </a:lnTo>
                  <a:lnTo>
                    <a:pt x="408305" y="678294"/>
                  </a:lnTo>
                  <a:close/>
                </a:path>
                <a:path w="1257935" h="1559560">
                  <a:moveTo>
                    <a:pt x="457428" y="6769"/>
                  </a:moveTo>
                  <a:lnTo>
                    <a:pt x="440626" y="0"/>
                  </a:lnTo>
                  <a:lnTo>
                    <a:pt x="354241" y="213995"/>
                  </a:lnTo>
                  <a:lnTo>
                    <a:pt x="371055" y="220764"/>
                  </a:lnTo>
                  <a:lnTo>
                    <a:pt x="457428" y="6769"/>
                  </a:lnTo>
                  <a:close/>
                </a:path>
                <a:path w="1257935" h="1559560">
                  <a:moveTo>
                    <a:pt x="580186" y="251320"/>
                  </a:moveTo>
                  <a:lnTo>
                    <a:pt x="574509" y="234124"/>
                  </a:lnTo>
                  <a:lnTo>
                    <a:pt x="391629" y="294284"/>
                  </a:lnTo>
                  <a:lnTo>
                    <a:pt x="397294" y="311480"/>
                  </a:lnTo>
                  <a:lnTo>
                    <a:pt x="580186" y="251320"/>
                  </a:lnTo>
                  <a:close/>
                </a:path>
                <a:path w="1257935" h="1559560">
                  <a:moveTo>
                    <a:pt x="647166" y="464324"/>
                  </a:moveTo>
                  <a:lnTo>
                    <a:pt x="406425" y="357428"/>
                  </a:lnTo>
                  <a:lnTo>
                    <a:pt x="399072" y="373976"/>
                  </a:lnTo>
                  <a:lnTo>
                    <a:pt x="639813" y="480872"/>
                  </a:lnTo>
                  <a:lnTo>
                    <a:pt x="647166" y="464324"/>
                  </a:lnTo>
                  <a:close/>
                </a:path>
                <a:path w="1257935" h="1559560">
                  <a:moveTo>
                    <a:pt x="1257477" y="1553959"/>
                  </a:moveTo>
                  <a:lnTo>
                    <a:pt x="471182" y="521601"/>
                  </a:lnTo>
                  <a:lnTo>
                    <a:pt x="463969" y="527088"/>
                  </a:lnTo>
                  <a:lnTo>
                    <a:pt x="1250264" y="1559433"/>
                  </a:lnTo>
                  <a:lnTo>
                    <a:pt x="1257477" y="155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9850" y="4000408"/>
              <a:ext cx="72473" cy="7239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999406" y="5393212"/>
            <a:ext cx="939165" cy="1229360"/>
            <a:chOff x="2999406" y="5393212"/>
            <a:chExt cx="939165" cy="1229360"/>
          </a:xfrm>
        </p:grpSpPr>
        <p:sp>
          <p:nvSpPr>
            <p:cNvPr id="19" name="object 19"/>
            <p:cNvSpPr/>
            <p:nvPr/>
          </p:nvSpPr>
          <p:spPr>
            <a:xfrm>
              <a:off x="3110031" y="5538476"/>
              <a:ext cx="821690" cy="1078865"/>
            </a:xfrm>
            <a:custGeom>
              <a:avLst/>
              <a:gdLst/>
              <a:ahLst/>
              <a:cxnLst/>
              <a:rect l="l" t="t" r="r" b="b"/>
              <a:pathLst>
                <a:path w="821689" h="1078865">
                  <a:moveTo>
                    <a:pt x="0" y="0"/>
                  </a:moveTo>
                  <a:lnTo>
                    <a:pt x="821331" y="107832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2820" y="5533006"/>
              <a:ext cx="836294" cy="1089660"/>
            </a:xfrm>
            <a:custGeom>
              <a:avLst/>
              <a:gdLst/>
              <a:ahLst/>
              <a:cxnLst/>
              <a:rect l="l" t="t" r="r" b="b"/>
              <a:pathLst>
                <a:path w="836295" h="1089659">
                  <a:moveTo>
                    <a:pt x="14423" y="0"/>
                  </a:moveTo>
                  <a:lnTo>
                    <a:pt x="0" y="10949"/>
                  </a:lnTo>
                  <a:lnTo>
                    <a:pt x="821331" y="1089270"/>
                  </a:lnTo>
                  <a:lnTo>
                    <a:pt x="835753" y="1078320"/>
                  </a:lnTo>
                  <a:lnTo>
                    <a:pt x="14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9406" y="5393212"/>
              <a:ext cx="209396" cy="24209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074151" y="4939156"/>
            <a:ext cx="126364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l</a:t>
            </a:r>
            <a:endParaRPr sz="28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5990" y="5079337"/>
            <a:ext cx="151130" cy="1537970"/>
            <a:chOff x="3855990" y="5079337"/>
            <a:chExt cx="151130" cy="1537970"/>
          </a:xfrm>
        </p:grpSpPr>
        <p:sp>
          <p:nvSpPr>
            <p:cNvPr id="24" name="object 24"/>
            <p:cNvSpPr/>
            <p:nvPr/>
          </p:nvSpPr>
          <p:spPr>
            <a:xfrm>
              <a:off x="3931363" y="5261826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90">
                  <a:moveTo>
                    <a:pt x="0" y="0"/>
                  </a:moveTo>
                  <a:lnTo>
                    <a:pt x="0" y="1354968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22303" y="5261826"/>
              <a:ext cx="18415" cy="1355090"/>
            </a:xfrm>
            <a:custGeom>
              <a:avLst/>
              <a:gdLst/>
              <a:ahLst/>
              <a:cxnLst/>
              <a:rect l="l" t="t" r="r" b="b"/>
              <a:pathLst>
                <a:path w="18414" h="1355090">
                  <a:moveTo>
                    <a:pt x="18119" y="0"/>
                  </a:moveTo>
                  <a:lnTo>
                    <a:pt x="0" y="0"/>
                  </a:lnTo>
                  <a:lnTo>
                    <a:pt x="0" y="1354968"/>
                  </a:lnTo>
                  <a:lnTo>
                    <a:pt x="18119" y="1354968"/>
                  </a:lnTo>
                  <a:lnTo>
                    <a:pt x="181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5990" y="5079337"/>
              <a:ext cx="150764" cy="24812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031812" y="4850267"/>
            <a:ext cx="227329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90099" y="4830089"/>
            <a:ext cx="1804035" cy="1790064"/>
          </a:xfrm>
          <a:custGeom>
            <a:avLst/>
            <a:gdLst/>
            <a:ahLst/>
            <a:cxnLst/>
            <a:rect l="l" t="t" r="r" b="b"/>
            <a:pathLst>
              <a:path w="1804035" h="1790065">
                <a:moveTo>
                  <a:pt x="1803692" y="5473"/>
                </a:moveTo>
                <a:lnTo>
                  <a:pt x="1796491" y="0"/>
                </a:lnTo>
                <a:lnTo>
                  <a:pt x="878776" y="1204823"/>
                </a:lnTo>
                <a:lnTo>
                  <a:pt x="840587" y="1177798"/>
                </a:lnTo>
                <a:lnTo>
                  <a:pt x="796544" y="1151102"/>
                </a:lnTo>
                <a:lnTo>
                  <a:pt x="750531" y="1127493"/>
                </a:lnTo>
                <a:lnTo>
                  <a:pt x="702703" y="1107122"/>
                </a:lnTo>
                <a:lnTo>
                  <a:pt x="685050" y="1101077"/>
                </a:lnTo>
                <a:lnTo>
                  <a:pt x="694372" y="1073810"/>
                </a:lnTo>
                <a:lnTo>
                  <a:pt x="677227" y="1067968"/>
                </a:lnTo>
                <a:lnTo>
                  <a:pt x="667918" y="1095197"/>
                </a:lnTo>
                <a:lnTo>
                  <a:pt x="653186" y="1090142"/>
                </a:lnTo>
                <a:lnTo>
                  <a:pt x="602145" y="1076680"/>
                </a:lnTo>
                <a:lnTo>
                  <a:pt x="549706" y="1066876"/>
                </a:lnTo>
                <a:lnTo>
                  <a:pt x="496036" y="1060894"/>
                </a:lnTo>
                <a:lnTo>
                  <a:pt x="441261" y="1058875"/>
                </a:lnTo>
                <a:lnTo>
                  <a:pt x="386486" y="1060894"/>
                </a:lnTo>
                <a:lnTo>
                  <a:pt x="332803" y="1066876"/>
                </a:lnTo>
                <a:lnTo>
                  <a:pt x="280377" y="1076680"/>
                </a:lnTo>
                <a:lnTo>
                  <a:pt x="229323" y="1090142"/>
                </a:lnTo>
                <a:lnTo>
                  <a:pt x="214579" y="1095197"/>
                </a:lnTo>
                <a:lnTo>
                  <a:pt x="205282" y="1067968"/>
                </a:lnTo>
                <a:lnTo>
                  <a:pt x="188137" y="1073810"/>
                </a:lnTo>
                <a:lnTo>
                  <a:pt x="197446" y="1101077"/>
                </a:lnTo>
                <a:lnTo>
                  <a:pt x="179819" y="1107122"/>
                </a:lnTo>
                <a:lnTo>
                  <a:pt x="131978" y="1127493"/>
                </a:lnTo>
                <a:lnTo>
                  <a:pt x="85966" y="1151102"/>
                </a:lnTo>
                <a:lnTo>
                  <a:pt x="41922" y="1177798"/>
                </a:lnTo>
                <a:lnTo>
                  <a:pt x="0" y="1207452"/>
                </a:lnTo>
                <a:lnTo>
                  <a:pt x="10972" y="1221841"/>
                </a:lnTo>
                <a:lnTo>
                  <a:pt x="51866" y="1192923"/>
                </a:lnTo>
                <a:lnTo>
                  <a:pt x="94818" y="1166888"/>
                </a:lnTo>
                <a:lnTo>
                  <a:pt x="139674" y="1143876"/>
                </a:lnTo>
                <a:lnTo>
                  <a:pt x="186309" y="1124013"/>
                </a:lnTo>
                <a:lnTo>
                  <a:pt x="203301" y="1118184"/>
                </a:lnTo>
                <a:lnTo>
                  <a:pt x="212432" y="1144892"/>
                </a:lnTo>
                <a:lnTo>
                  <a:pt x="229577" y="1139050"/>
                </a:lnTo>
                <a:lnTo>
                  <a:pt x="284353" y="1094333"/>
                </a:lnTo>
                <a:lnTo>
                  <a:pt x="335483" y="1084783"/>
                </a:lnTo>
                <a:lnTo>
                  <a:pt x="387832" y="1078953"/>
                </a:lnTo>
                <a:lnTo>
                  <a:pt x="441261" y="1076972"/>
                </a:lnTo>
                <a:lnTo>
                  <a:pt x="494690" y="1078953"/>
                </a:lnTo>
                <a:lnTo>
                  <a:pt x="547027" y="1084783"/>
                </a:lnTo>
                <a:lnTo>
                  <a:pt x="598157" y="1094333"/>
                </a:lnTo>
                <a:lnTo>
                  <a:pt x="647928" y="1107452"/>
                </a:lnTo>
                <a:lnTo>
                  <a:pt x="662063" y="1112316"/>
                </a:lnTo>
                <a:lnTo>
                  <a:pt x="652932" y="1139037"/>
                </a:lnTo>
                <a:lnTo>
                  <a:pt x="670090" y="1144892"/>
                </a:lnTo>
                <a:lnTo>
                  <a:pt x="679208" y="1118196"/>
                </a:lnTo>
                <a:lnTo>
                  <a:pt x="696201" y="1124013"/>
                </a:lnTo>
                <a:lnTo>
                  <a:pt x="742835" y="1143876"/>
                </a:lnTo>
                <a:lnTo>
                  <a:pt x="787692" y="1166888"/>
                </a:lnTo>
                <a:lnTo>
                  <a:pt x="830643" y="1192923"/>
                </a:lnTo>
                <a:lnTo>
                  <a:pt x="867816" y="1219225"/>
                </a:lnTo>
                <a:lnTo>
                  <a:pt x="437654" y="1783969"/>
                </a:lnTo>
                <a:lnTo>
                  <a:pt x="444868" y="1789455"/>
                </a:lnTo>
                <a:lnTo>
                  <a:pt x="1803692" y="54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372100" y="4470400"/>
            <a:ext cx="254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Kepler Std Light Ext"/>
                <a:cs typeface="Kepler Std Light Ext"/>
              </a:rPr>
              <a:t>R</a:t>
            </a:r>
            <a:endParaRPr sz="2400">
              <a:latin typeface="Kepler Std Light Ext"/>
              <a:cs typeface="Kepler Std Light Ex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7703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Specular</a:t>
            </a:r>
            <a:r>
              <a:rPr spc="-229" dirty="0"/>
              <a:t> </a:t>
            </a:r>
            <a:r>
              <a:rPr spc="-560" dirty="0"/>
              <a:t>T</a:t>
            </a:r>
            <a:r>
              <a:rPr spc="20" dirty="0"/>
              <a:t>e</a:t>
            </a:r>
            <a:r>
              <a:rPr spc="105" dirty="0"/>
              <a:t>r</a:t>
            </a:r>
            <a:r>
              <a:rPr spc="20" dirty="0"/>
              <a:t>m</a:t>
            </a:r>
            <a:r>
              <a:rPr spc="-225" dirty="0"/>
              <a:t> </a:t>
            </a:r>
            <a:r>
              <a:rPr spc="-65" dirty="0"/>
              <a:t>(Blinn-</a:t>
            </a:r>
            <a:r>
              <a:rPr spc="-10" dirty="0"/>
              <a:t>Phong)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22694" y="7150382"/>
            <a:ext cx="87630" cy="975360"/>
            <a:chOff x="8122694" y="7150382"/>
            <a:chExt cx="87630" cy="975360"/>
          </a:xfrm>
        </p:grpSpPr>
        <p:sp>
          <p:nvSpPr>
            <p:cNvPr id="4" name="object 4"/>
            <p:cNvSpPr/>
            <p:nvPr/>
          </p:nvSpPr>
          <p:spPr>
            <a:xfrm>
              <a:off x="8166382" y="7225058"/>
              <a:ext cx="0" cy="900430"/>
            </a:xfrm>
            <a:custGeom>
              <a:avLst/>
              <a:gdLst/>
              <a:ahLst/>
              <a:cxnLst/>
              <a:rect l="l" t="t" r="r" b="b"/>
              <a:pathLst>
                <a:path h="900429">
                  <a:moveTo>
                    <a:pt x="0" y="0"/>
                  </a:moveTo>
                  <a:lnTo>
                    <a:pt x="0" y="12700"/>
                  </a:lnTo>
                  <a:lnTo>
                    <a:pt x="0" y="90010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22694" y="7150382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688" y="0"/>
                  </a:moveTo>
                  <a:lnTo>
                    <a:pt x="0" y="87375"/>
                  </a:lnTo>
                  <a:lnTo>
                    <a:pt x="87376" y="87375"/>
                  </a:lnTo>
                  <a:lnTo>
                    <a:pt x="43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37500" y="8102600"/>
            <a:ext cx="1515110" cy="8077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 indent="152400">
              <a:lnSpc>
                <a:spcPts val="2800"/>
              </a:lnSpc>
              <a:spcBef>
                <a:spcPts val="660"/>
              </a:spcBef>
            </a:pPr>
            <a:r>
              <a:rPr sz="2800" spc="-40" dirty="0">
                <a:latin typeface="Arial"/>
                <a:cs typeface="Arial"/>
              </a:rPr>
              <a:t>specular </a:t>
            </a:r>
            <a:r>
              <a:rPr sz="2800" spc="-90" dirty="0">
                <a:latin typeface="Arial"/>
                <a:cs typeface="Arial"/>
              </a:rPr>
              <a:t>coefficient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18868" y="6303716"/>
            <a:ext cx="87630" cy="880110"/>
            <a:chOff x="7018868" y="6303716"/>
            <a:chExt cx="87630" cy="880110"/>
          </a:xfrm>
        </p:grpSpPr>
        <p:sp>
          <p:nvSpPr>
            <p:cNvPr id="8" name="object 8"/>
            <p:cNvSpPr/>
            <p:nvPr/>
          </p:nvSpPr>
          <p:spPr>
            <a:xfrm>
              <a:off x="7062523" y="6378391"/>
              <a:ext cx="2540" cy="792480"/>
            </a:xfrm>
            <a:custGeom>
              <a:avLst/>
              <a:gdLst/>
              <a:ahLst/>
              <a:cxnLst/>
              <a:rect l="l" t="t" r="r" b="b"/>
              <a:pathLst>
                <a:path w="2540" h="792479">
                  <a:moveTo>
                    <a:pt x="0" y="0"/>
                  </a:moveTo>
                  <a:lnTo>
                    <a:pt x="33" y="12699"/>
                  </a:lnTo>
                  <a:lnTo>
                    <a:pt x="2063" y="79231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8868" y="6303716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43460" y="0"/>
                  </a:moveTo>
                  <a:lnTo>
                    <a:pt x="0" y="87489"/>
                  </a:lnTo>
                  <a:lnTo>
                    <a:pt x="87375" y="87261"/>
                  </a:lnTo>
                  <a:lnTo>
                    <a:pt x="43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75400" y="7378700"/>
            <a:ext cx="1445260" cy="1188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algn="ctr">
              <a:lnSpc>
                <a:spcPts val="2900"/>
              </a:lnSpc>
              <a:spcBef>
                <a:spcPts val="580"/>
              </a:spcBef>
            </a:pPr>
            <a:r>
              <a:rPr sz="2800" spc="-155" dirty="0">
                <a:latin typeface="Arial"/>
                <a:cs typeface="Arial"/>
              </a:rPr>
              <a:t>specularly </a:t>
            </a:r>
            <a:r>
              <a:rPr sz="2800" spc="-10" dirty="0">
                <a:latin typeface="Arial"/>
                <a:cs typeface="Arial"/>
              </a:rPr>
              <a:t>reflected light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42627" y="5079337"/>
            <a:ext cx="1625600" cy="1544320"/>
            <a:chOff x="3442627" y="5079337"/>
            <a:chExt cx="1625600" cy="1544320"/>
          </a:xfrm>
        </p:grpSpPr>
        <p:sp>
          <p:nvSpPr>
            <p:cNvPr id="12" name="object 12"/>
            <p:cNvSpPr/>
            <p:nvPr/>
          </p:nvSpPr>
          <p:spPr>
            <a:xfrm>
              <a:off x="3925244" y="5696157"/>
              <a:ext cx="1014094" cy="927735"/>
            </a:xfrm>
            <a:custGeom>
              <a:avLst/>
              <a:gdLst/>
              <a:ahLst/>
              <a:cxnLst/>
              <a:rect l="l" t="t" r="r" b="b"/>
              <a:pathLst>
                <a:path w="1014095" h="927734">
                  <a:moveTo>
                    <a:pt x="1001392" y="0"/>
                  </a:moveTo>
                  <a:lnTo>
                    <a:pt x="0" y="913960"/>
                  </a:lnTo>
                  <a:lnTo>
                    <a:pt x="12230" y="927318"/>
                  </a:lnTo>
                  <a:lnTo>
                    <a:pt x="1013604" y="13357"/>
                  </a:lnTo>
                  <a:lnTo>
                    <a:pt x="1001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246" y="5579731"/>
              <a:ext cx="233366" cy="2217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31372" y="5267304"/>
              <a:ext cx="122555" cy="1350010"/>
            </a:xfrm>
            <a:custGeom>
              <a:avLst/>
              <a:gdLst/>
              <a:ahLst/>
              <a:cxnLst/>
              <a:rect l="l" t="t" r="r" b="b"/>
              <a:pathLst>
                <a:path w="122554" h="1350009">
                  <a:moveTo>
                    <a:pt x="121937" y="0"/>
                  </a:moveTo>
                  <a:lnTo>
                    <a:pt x="0" y="134950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2349" y="5266492"/>
              <a:ext cx="140335" cy="1351280"/>
            </a:xfrm>
            <a:custGeom>
              <a:avLst/>
              <a:gdLst/>
              <a:ahLst/>
              <a:cxnLst/>
              <a:rect l="l" t="t" r="r" b="b"/>
              <a:pathLst>
                <a:path w="140335" h="1351279">
                  <a:moveTo>
                    <a:pt x="121937" y="0"/>
                  </a:moveTo>
                  <a:lnTo>
                    <a:pt x="0" y="1349502"/>
                  </a:lnTo>
                  <a:lnTo>
                    <a:pt x="18027" y="1351113"/>
                  </a:lnTo>
                  <a:lnTo>
                    <a:pt x="139983" y="1629"/>
                  </a:lnTo>
                  <a:lnTo>
                    <a:pt x="121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2526" y="5085561"/>
              <a:ext cx="150202" cy="2537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31363" y="5858750"/>
              <a:ext cx="0" cy="758190"/>
            </a:xfrm>
            <a:custGeom>
              <a:avLst/>
              <a:gdLst/>
              <a:ahLst/>
              <a:cxnLst/>
              <a:rect l="l" t="t" r="r" b="b"/>
              <a:pathLst>
                <a:path h="758190">
                  <a:moveTo>
                    <a:pt x="0" y="0"/>
                  </a:moveTo>
                  <a:lnTo>
                    <a:pt x="0" y="758052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22303" y="5858750"/>
              <a:ext cx="18415" cy="758190"/>
            </a:xfrm>
            <a:custGeom>
              <a:avLst/>
              <a:gdLst/>
              <a:ahLst/>
              <a:cxnLst/>
              <a:rect l="l" t="t" r="r" b="b"/>
              <a:pathLst>
                <a:path w="18414" h="758190">
                  <a:moveTo>
                    <a:pt x="18119" y="0"/>
                  </a:moveTo>
                  <a:lnTo>
                    <a:pt x="0" y="0"/>
                  </a:lnTo>
                  <a:lnTo>
                    <a:pt x="0" y="758052"/>
                  </a:lnTo>
                  <a:lnTo>
                    <a:pt x="18119" y="758052"/>
                  </a:lnTo>
                  <a:lnTo>
                    <a:pt x="181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22303" y="5261826"/>
              <a:ext cx="18415" cy="522605"/>
            </a:xfrm>
            <a:custGeom>
              <a:avLst/>
              <a:gdLst/>
              <a:ahLst/>
              <a:cxnLst/>
              <a:rect l="l" t="t" r="r" b="b"/>
              <a:pathLst>
                <a:path w="18414" h="522604">
                  <a:moveTo>
                    <a:pt x="18119" y="0"/>
                  </a:moveTo>
                  <a:lnTo>
                    <a:pt x="0" y="0"/>
                  </a:lnTo>
                  <a:lnTo>
                    <a:pt x="0" y="522110"/>
                  </a:lnTo>
                  <a:lnTo>
                    <a:pt x="18119" y="522110"/>
                  </a:lnTo>
                  <a:lnTo>
                    <a:pt x="181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5990" y="5079337"/>
              <a:ext cx="150764" cy="24812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42627" y="5631078"/>
              <a:ext cx="1084580" cy="454659"/>
            </a:xfrm>
            <a:custGeom>
              <a:avLst/>
              <a:gdLst/>
              <a:ahLst/>
              <a:cxnLst/>
              <a:rect l="l" t="t" r="r" b="b"/>
              <a:pathLst>
                <a:path w="1084579" h="454660">
                  <a:moveTo>
                    <a:pt x="577456" y="3949"/>
                  </a:moveTo>
                  <a:lnTo>
                    <a:pt x="555472" y="2235"/>
                  </a:lnTo>
                  <a:lnTo>
                    <a:pt x="533349" y="990"/>
                  </a:lnTo>
                  <a:lnTo>
                    <a:pt x="511098" y="254"/>
                  </a:lnTo>
                  <a:lnTo>
                    <a:pt x="488734" y="0"/>
                  </a:lnTo>
                  <a:lnTo>
                    <a:pt x="488734" y="18097"/>
                  </a:lnTo>
                  <a:lnTo>
                    <a:pt x="510692" y="18351"/>
                  </a:lnTo>
                  <a:lnTo>
                    <a:pt x="532536" y="19075"/>
                  </a:lnTo>
                  <a:lnTo>
                    <a:pt x="554253" y="20294"/>
                  </a:lnTo>
                  <a:lnTo>
                    <a:pt x="575843" y="21971"/>
                  </a:lnTo>
                  <a:lnTo>
                    <a:pt x="577456" y="3949"/>
                  </a:lnTo>
                  <a:close/>
                </a:path>
                <a:path w="1084579" h="454660">
                  <a:moveTo>
                    <a:pt x="1084554" y="441896"/>
                  </a:moveTo>
                  <a:lnTo>
                    <a:pt x="1051953" y="408279"/>
                  </a:lnTo>
                  <a:lnTo>
                    <a:pt x="1017473" y="376593"/>
                  </a:lnTo>
                  <a:lnTo>
                    <a:pt x="981176" y="346925"/>
                  </a:lnTo>
                  <a:lnTo>
                    <a:pt x="943178" y="319366"/>
                  </a:lnTo>
                  <a:lnTo>
                    <a:pt x="903541" y="294005"/>
                  </a:lnTo>
                  <a:lnTo>
                    <a:pt x="862380" y="270929"/>
                  </a:lnTo>
                  <a:lnTo>
                    <a:pt x="855446" y="267563"/>
                  </a:lnTo>
                  <a:lnTo>
                    <a:pt x="873874" y="230466"/>
                  </a:lnTo>
                  <a:lnTo>
                    <a:pt x="857643" y="222415"/>
                  </a:lnTo>
                  <a:lnTo>
                    <a:pt x="839152" y="259651"/>
                  </a:lnTo>
                  <a:lnTo>
                    <a:pt x="819785" y="250240"/>
                  </a:lnTo>
                  <a:lnTo>
                    <a:pt x="775817" y="232016"/>
                  </a:lnTo>
                  <a:lnTo>
                    <a:pt x="730605" y="216344"/>
                  </a:lnTo>
                  <a:lnTo>
                    <a:pt x="684212" y="203314"/>
                  </a:lnTo>
                  <a:lnTo>
                    <a:pt x="636739" y="193040"/>
                  </a:lnTo>
                  <a:lnTo>
                    <a:pt x="588264" y="185585"/>
                  </a:lnTo>
                  <a:lnTo>
                    <a:pt x="538899" y="181038"/>
                  </a:lnTo>
                  <a:lnTo>
                    <a:pt x="488721" y="179501"/>
                  </a:lnTo>
                  <a:lnTo>
                    <a:pt x="439000" y="181013"/>
                  </a:lnTo>
                  <a:lnTo>
                    <a:pt x="390067" y="185470"/>
                  </a:lnTo>
                  <a:lnTo>
                    <a:pt x="342023" y="192798"/>
                  </a:lnTo>
                  <a:lnTo>
                    <a:pt x="294944" y="202907"/>
                  </a:lnTo>
                  <a:lnTo>
                    <a:pt x="274116" y="208699"/>
                  </a:lnTo>
                  <a:lnTo>
                    <a:pt x="262623" y="168770"/>
                  </a:lnTo>
                  <a:lnTo>
                    <a:pt x="245211" y="173774"/>
                  </a:lnTo>
                  <a:lnTo>
                    <a:pt x="256667" y="213550"/>
                  </a:lnTo>
                  <a:lnTo>
                    <a:pt x="248932" y="215696"/>
                  </a:lnTo>
                  <a:lnTo>
                    <a:pt x="204063" y="231101"/>
                  </a:lnTo>
                  <a:lnTo>
                    <a:pt x="160426" y="249008"/>
                  </a:lnTo>
                  <a:lnTo>
                    <a:pt x="118110" y="269354"/>
                  </a:lnTo>
                  <a:lnTo>
                    <a:pt x="77216" y="292036"/>
                  </a:lnTo>
                  <a:lnTo>
                    <a:pt x="37807" y="316979"/>
                  </a:lnTo>
                  <a:lnTo>
                    <a:pt x="0" y="344081"/>
                  </a:lnTo>
                  <a:lnTo>
                    <a:pt x="10972" y="358470"/>
                  </a:lnTo>
                  <a:lnTo>
                    <a:pt x="51727" y="329438"/>
                  </a:lnTo>
                  <a:lnTo>
                    <a:pt x="94348" y="302983"/>
                  </a:lnTo>
                  <a:lnTo>
                    <a:pt x="138709" y="279209"/>
                  </a:lnTo>
                  <a:lnTo>
                    <a:pt x="184708" y="258241"/>
                  </a:lnTo>
                  <a:lnTo>
                    <a:pt x="232232" y="240195"/>
                  </a:lnTo>
                  <a:lnTo>
                    <a:pt x="261734" y="231140"/>
                  </a:lnTo>
                  <a:lnTo>
                    <a:pt x="273113" y="270624"/>
                  </a:lnTo>
                  <a:lnTo>
                    <a:pt x="290525" y="265607"/>
                  </a:lnTo>
                  <a:lnTo>
                    <a:pt x="279057" y="225818"/>
                  </a:lnTo>
                  <a:lnTo>
                    <a:pt x="281165" y="225171"/>
                  </a:lnTo>
                  <a:lnTo>
                    <a:pt x="331393" y="213283"/>
                  </a:lnTo>
                  <a:lnTo>
                    <a:pt x="382803" y="204647"/>
                  </a:lnTo>
                  <a:lnTo>
                    <a:pt x="435279" y="199390"/>
                  </a:lnTo>
                  <a:lnTo>
                    <a:pt x="488721" y="197599"/>
                  </a:lnTo>
                  <a:lnTo>
                    <a:pt x="541528" y="199339"/>
                  </a:lnTo>
                  <a:lnTo>
                    <a:pt x="593394" y="204482"/>
                  </a:lnTo>
                  <a:lnTo>
                    <a:pt x="644232" y="212915"/>
                  </a:lnTo>
                  <a:lnTo>
                    <a:pt x="693902" y="224523"/>
                  </a:lnTo>
                  <a:lnTo>
                    <a:pt x="742327" y="239204"/>
                  </a:lnTo>
                  <a:lnTo>
                    <a:pt x="789368" y="256844"/>
                  </a:lnTo>
                  <a:lnTo>
                    <a:pt x="831189" y="275666"/>
                  </a:lnTo>
                  <a:lnTo>
                    <a:pt x="812800" y="312712"/>
                  </a:lnTo>
                  <a:lnTo>
                    <a:pt x="829030" y="320751"/>
                  </a:lnTo>
                  <a:lnTo>
                    <a:pt x="847331" y="283895"/>
                  </a:lnTo>
                  <a:lnTo>
                    <a:pt x="878916" y="300583"/>
                  </a:lnTo>
                  <a:lnTo>
                    <a:pt x="921207" y="326453"/>
                  </a:lnTo>
                  <a:lnTo>
                    <a:pt x="961682" y="354850"/>
                  </a:lnTo>
                  <a:lnTo>
                    <a:pt x="1000239" y="385673"/>
                  </a:lnTo>
                  <a:lnTo>
                    <a:pt x="1036777" y="418795"/>
                  </a:lnTo>
                  <a:lnTo>
                    <a:pt x="1071181" y="454101"/>
                  </a:lnTo>
                  <a:lnTo>
                    <a:pt x="1084554" y="4418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2218" y="5530419"/>
              <a:ext cx="234906" cy="6394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183371" y="4285298"/>
            <a:ext cx="1301750" cy="1189355"/>
            <a:chOff x="5183371" y="4285298"/>
            <a:chExt cx="1301750" cy="1189355"/>
          </a:xfrm>
        </p:grpSpPr>
        <p:sp>
          <p:nvSpPr>
            <p:cNvPr id="24" name="object 24"/>
            <p:cNvSpPr/>
            <p:nvPr/>
          </p:nvSpPr>
          <p:spPr>
            <a:xfrm>
              <a:off x="5183371" y="4592965"/>
              <a:ext cx="965200" cy="882015"/>
            </a:xfrm>
            <a:custGeom>
              <a:avLst/>
              <a:gdLst/>
              <a:ahLst/>
              <a:cxnLst/>
              <a:rect l="l" t="t" r="r" b="b"/>
              <a:pathLst>
                <a:path w="965200" h="882014">
                  <a:moveTo>
                    <a:pt x="958668" y="0"/>
                  </a:moveTo>
                  <a:lnTo>
                    <a:pt x="0" y="874974"/>
                  </a:lnTo>
                  <a:lnTo>
                    <a:pt x="6106" y="881653"/>
                  </a:lnTo>
                  <a:lnTo>
                    <a:pt x="964774" y="6678"/>
                  </a:lnTo>
                  <a:lnTo>
                    <a:pt x="9586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0597" y="4394353"/>
              <a:ext cx="106806" cy="11516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24637" y="4285298"/>
              <a:ext cx="360680" cy="350520"/>
            </a:xfrm>
            <a:custGeom>
              <a:avLst/>
              <a:gdLst/>
              <a:ahLst/>
              <a:cxnLst/>
              <a:rect l="l" t="t" r="r" b="b"/>
              <a:pathLst>
                <a:path w="360679" h="350520">
                  <a:moveTo>
                    <a:pt x="351361" y="27673"/>
                  </a:moveTo>
                  <a:lnTo>
                    <a:pt x="330917" y="27673"/>
                  </a:lnTo>
                  <a:lnTo>
                    <a:pt x="176383" y="323126"/>
                  </a:lnTo>
                  <a:lnTo>
                    <a:pt x="214156" y="345900"/>
                  </a:lnTo>
                  <a:lnTo>
                    <a:pt x="224760" y="350004"/>
                  </a:lnTo>
                  <a:lnTo>
                    <a:pt x="231048" y="333027"/>
                  </a:lnTo>
                  <a:lnTo>
                    <a:pt x="220960" y="329123"/>
                  </a:lnTo>
                  <a:lnTo>
                    <a:pt x="216749" y="327343"/>
                  </a:lnTo>
                  <a:lnTo>
                    <a:pt x="194610" y="327343"/>
                  </a:lnTo>
                  <a:lnTo>
                    <a:pt x="187310" y="323524"/>
                  </a:lnTo>
                  <a:lnTo>
                    <a:pt x="187164" y="323524"/>
                  </a:lnTo>
                  <a:lnTo>
                    <a:pt x="186584" y="323145"/>
                  </a:lnTo>
                  <a:lnTo>
                    <a:pt x="190811" y="316521"/>
                  </a:lnTo>
                  <a:lnTo>
                    <a:pt x="191349" y="315488"/>
                  </a:lnTo>
                  <a:lnTo>
                    <a:pt x="200812" y="315488"/>
                  </a:lnTo>
                  <a:lnTo>
                    <a:pt x="351361" y="27673"/>
                  </a:lnTo>
                  <a:close/>
                </a:path>
                <a:path w="360679" h="350520">
                  <a:moveTo>
                    <a:pt x="191688" y="315657"/>
                  </a:moveTo>
                  <a:lnTo>
                    <a:pt x="192039" y="315887"/>
                  </a:lnTo>
                  <a:lnTo>
                    <a:pt x="187419" y="323126"/>
                  </a:lnTo>
                  <a:lnTo>
                    <a:pt x="187310" y="323524"/>
                  </a:lnTo>
                  <a:lnTo>
                    <a:pt x="194610" y="327343"/>
                  </a:lnTo>
                  <a:lnTo>
                    <a:pt x="198852" y="319235"/>
                  </a:lnTo>
                  <a:lnTo>
                    <a:pt x="191688" y="315657"/>
                  </a:lnTo>
                  <a:close/>
                </a:path>
                <a:path w="360679" h="350520">
                  <a:moveTo>
                    <a:pt x="198852" y="319235"/>
                  </a:moveTo>
                  <a:lnTo>
                    <a:pt x="194610" y="327343"/>
                  </a:lnTo>
                  <a:lnTo>
                    <a:pt x="216749" y="327343"/>
                  </a:lnTo>
                  <a:lnTo>
                    <a:pt x="210975" y="324902"/>
                  </a:lnTo>
                  <a:lnTo>
                    <a:pt x="201102" y="320359"/>
                  </a:lnTo>
                  <a:lnTo>
                    <a:pt x="198852" y="319235"/>
                  </a:lnTo>
                  <a:close/>
                </a:path>
                <a:path w="360679" h="350520">
                  <a:moveTo>
                    <a:pt x="187201" y="323467"/>
                  </a:moveTo>
                  <a:close/>
                </a:path>
                <a:path w="360679" h="350520">
                  <a:moveTo>
                    <a:pt x="191441" y="315534"/>
                  </a:moveTo>
                  <a:lnTo>
                    <a:pt x="190811" y="316521"/>
                  </a:lnTo>
                  <a:lnTo>
                    <a:pt x="187201" y="323467"/>
                  </a:lnTo>
                  <a:lnTo>
                    <a:pt x="192039" y="315887"/>
                  </a:lnTo>
                  <a:lnTo>
                    <a:pt x="191688" y="315657"/>
                  </a:lnTo>
                  <a:lnTo>
                    <a:pt x="191441" y="315534"/>
                  </a:lnTo>
                  <a:close/>
                </a:path>
                <a:path w="360679" h="350520">
                  <a:moveTo>
                    <a:pt x="190811" y="316521"/>
                  </a:moveTo>
                  <a:lnTo>
                    <a:pt x="186584" y="323145"/>
                  </a:lnTo>
                  <a:lnTo>
                    <a:pt x="187196" y="323465"/>
                  </a:lnTo>
                  <a:lnTo>
                    <a:pt x="190811" y="316521"/>
                  </a:lnTo>
                  <a:close/>
                </a:path>
                <a:path w="360679" h="350520">
                  <a:moveTo>
                    <a:pt x="200802" y="315507"/>
                  </a:moveTo>
                  <a:lnTo>
                    <a:pt x="191458" y="315507"/>
                  </a:lnTo>
                  <a:lnTo>
                    <a:pt x="191688" y="315657"/>
                  </a:lnTo>
                  <a:lnTo>
                    <a:pt x="198852" y="319235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91349" y="315488"/>
                  </a:moveTo>
                  <a:lnTo>
                    <a:pt x="190811" y="316521"/>
                  </a:lnTo>
                  <a:lnTo>
                    <a:pt x="191363" y="315657"/>
                  </a:lnTo>
                  <a:lnTo>
                    <a:pt x="191349" y="315488"/>
                  </a:lnTo>
                  <a:close/>
                </a:path>
                <a:path w="360679" h="350520">
                  <a:moveTo>
                    <a:pt x="191458" y="315507"/>
                  </a:moveTo>
                  <a:lnTo>
                    <a:pt x="191688" y="315657"/>
                  </a:lnTo>
                  <a:lnTo>
                    <a:pt x="191458" y="315507"/>
                  </a:lnTo>
                  <a:close/>
                </a:path>
                <a:path w="360679" h="350520">
                  <a:moveTo>
                    <a:pt x="200812" y="315488"/>
                  </a:moveTo>
                  <a:lnTo>
                    <a:pt x="191349" y="315488"/>
                  </a:lnTo>
                  <a:lnTo>
                    <a:pt x="200802" y="315507"/>
                  </a:lnTo>
                  <a:close/>
                </a:path>
                <a:path w="360679" h="350520">
                  <a:moveTo>
                    <a:pt x="17485" y="99509"/>
                  </a:moveTo>
                  <a:lnTo>
                    <a:pt x="0" y="104233"/>
                  </a:lnTo>
                  <a:lnTo>
                    <a:pt x="3133" y="115169"/>
                  </a:lnTo>
                  <a:lnTo>
                    <a:pt x="6614" y="126034"/>
                  </a:lnTo>
                  <a:lnTo>
                    <a:pt x="22467" y="154802"/>
                  </a:lnTo>
                  <a:lnTo>
                    <a:pt x="47059" y="144666"/>
                  </a:lnTo>
                  <a:lnTo>
                    <a:pt x="23337" y="144666"/>
                  </a:lnTo>
                  <a:lnTo>
                    <a:pt x="23091" y="144070"/>
                  </a:lnTo>
                  <a:lnTo>
                    <a:pt x="19894" y="136305"/>
                  </a:lnTo>
                  <a:lnTo>
                    <a:pt x="28341" y="132823"/>
                  </a:lnTo>
                  <a:lnTo>
                    <a:pt x="27424" y="130482"/>
                  </a:lnTo>
                  <a:lnTo>
                    <a:pt x="23783" y="120240"/>
                  </a:lnTo>
                  <a:lnTo>
                    <a:pt x="20472" y="109913"/>
                  </a:lnTo>
                  <a:lnTo>
                    <a:pt x="17485" y="99509"/>
                  </a:lnTo>
                  <a:close/>
                </a:path>
                <a:path w="360679" h="350520">
                  <a:moveTo>
                    <a:pt x="29478" y="141420"/>
                  </a:moveTo>
                  <a:lnTo>
                    <a:pt x="23095" y="144042"/>
                  </a:lnTo>
                  <a:lnTo>
                    <a:pt x="23337" y="144666"/>
                  </a:lnTo>
                  <a:lnTo>
                    <a:pt x="29478" y="141420"/>
                  </a:lnTo>
                  <a:close/>
                </a:path>
                <a:path w="360679" h="350520">
                  <a:moveTo>
                    <a:pt x="350539" y="0"/>
                  </a:moveTo>
                  <a:lnTo>
                    <a:pt x="28341" y="132823"/>
                  </a:lnTo>
                  <a:lnTo>
                    <a:pt x="31245" y="140237"/>
                  </a:lnTo>
                  <a:lnTo>
                    <a:pt x="31346" y="140432"/>
                  </a:lnTo>
                  <a:lnTo>
                    <a:pt x="31399" y="140630"/>
                  </a:lnTo>
                  <a:lnTo>
                    <a:pt x="29478" y="141420"/>
                  </a:lnTo>
                  <a:lnTo>
                    <a:pt x="23337" y="144666"/>
                  </a:lnTo>
                  <a:lnTo>
                    <a:pt x="47059" y="144666"/>
                  </a:lnTo>
                  <a:lnTo>
                    <a:pt x="330917" y="27673"/>
                  </a:lnTo>
                  <a:lnTo>
                    <a:pt x="351361" y="27673"/>
                  </a:lnTo>
                  <a:lnTo>
                    <a:pt x="360269" y="10642"/>
                  </a:lnTo>
                  <a:lnTo>
                    <a:pt x="359744" y="6515"/>
                  </a:lnTo>
                  <a:lnTo>
                    <a:pt x="354615" y="923"/>
                  </a:lnTo>
                  <a:lnTo>
                    <a:pt x="350539" y="0"/>
                  </a:lnTo>
                  <a:close/>
                </a:path>
                <a:path w="360679" h="350520">
                  <a:moveTo>
                    <a:pt x="23082" y="144047"/>
                  </a:moveTo>
                  <a:close/>
                </a:path>
                <a:path w="360679" h="350520">
                  <a:moveTo>
                    <a:pt x="31037" y="139834"/>
                  </a:moveTo>
                  <a:lnTo>
                    <a:pt x="23082" y="144047"/>
                  </a:lnTo>
                  <a:lnTo>
                    <a:pt x="29478" y="141420"/>
                  </a:lnTo>
                  <a:lnTo>
                    <a:pt x="31326" y="140443"/>
                  </a:lnTo>
                  <a:lnTo>
                    <a:pt x="31245" y="140237"/>
                  </a:lnTo>
                  <a:lnTo>
                    <a:pt x="31037" y="139834"/>
                  </a:lnTo>
                  <a:close/>
                </a:path>
                <a:path w="360679" h="350520">
                  <a:moveTo>
                    <a:pt x="28341" y="132823"/>
                  </a:moveTo>
                  <a:lnTo>
                    <a:pt x="19894" y="136305"/>
                  </a:lnTo>
                  <a:lnTo>
                    <a:pt x="23080" y="144042"/>
                  </a:lnTo>
                  <a:lnTo>
                    <a:pt x="31037" y="139834"/>
                  </a:lnTo>
                  <a:lnTo>
                    <a:pt x="28341" y="132823"/>
                  </a:lnTo>
                  <a:close/>
                </a:path>
                <a:path w="360679" h="350520">
                  <a:moveTo>
                    <a:pt x="31326" y="140443"/>
                  </a:moveTo>
                  <a:lnTo>
                    <a:pt x="29478" y="141420"/>
                  </a:lnTo>
                  <a:lnTo>
                    <a:pt x="31399" y="140630"/>
                  </a:lnTo>
                  <a:lnTo>
                    <a:pt x="31326" y="140443"/>
                  </a:lnTo>
                  <a:close/>
                </a:path>
                <a:path w="360679" h="350520">
                  <a:moveTo>
                    <a:pt x="31087" y="139834"/>
                  </a:moveTo>
                  <a:lnTo>
                    <a:pt x="31245" y="140237"/>
                  </a:lnTo>
                  <a:lnTo>
                    <a:pt x="31087" y="13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573665" y="4812322"/>
            <a:ext cx="227329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n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39830" y="5409599"/>
            <a:ext cx="20701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v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53458" y="4654157"/>
            <a:ext cx="280670" cy="10547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850" b="1" dirty="0">
                <a:latin typeface="Times New Roman"/>
                <a:cs typeface="Times New Roman"/>
              </a:rPr>
              <a:t>h</a:t>
            </a:r>
            <a:endParaRPr lang="en-US" sz="2850" b="1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840"/>
              </a:spcBef>
            </a:pPr>
            <a:r>
              <a:rPr lang="en-US" sz="2400" i="1" spc="-15" dirty="0">
                <a:latin typeface="Symbol"/>
                <a:cs typeface="Symbol"/>
              </a:rPr>
              <a:t></a:t>
            </a:r>
            <a:endParaRPr lang="en-US" sz="2400" dirty="0">
              <a:latin typeface="Symbol"/>
              <a:cs typeface="Symbo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90120" y="5393212"/>
            <a:ext cx="1882775" cy="3105150"/>
            <a:chOff x="2990120" y="5393212"/>
            <a:chExt cx="1882775" cy="3105150"/>
          </a:xfrm>
        </p:grpSpPr>
        <p:sp>
          <p:nvSpPr>
            <p:cNvPr id="31" name="object 31"/>
            <p:cNvSpPr/>
            <p:nvPr/>
          </p:nvSpPr>
          <p:spPr>
            <a:xfrm>
              <a:off x="2990127" y="6616805"/>
              <a:ext cx="1882775" cy="1881505"/>
            </a:xfrm>
            <a:custGeom>
              <a:avLst/>
              <a:gdLst/>
              <a:ahLst/>
              <a:cxnLst/>
              <a:rect l="l" t="t" r="r" b="b"/>
              <a:pathLst>
                <a:path w="1882775" h="1881504">
                  <a:moveTo>
                    <a:pt x="1882460" y="0"/>
                  </a:moveTo>
                  <a:lnTo>
                    <a:pt x="0" y="0"/>
                  </a:lnTo>
                  <a:lnTo>
                    <a:pt x="36" y="1881367"/>
                  </a:lnTo>
                  <a:lnTo>
                    <a:pt x="1882479" y="1881313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90120" y="6603225"/>
              <a:ext cx="1882775" cy="27305"/>
            </a:xfrm>
            <a:custGeom>
              <a:avLst/>
              <a:gdLst/>
              <a:ahLst/>
              <a:cxnLst/>
              <a:rect l="l" t="t" r="r" b="b"/>
              <a:pathLst>
                <a:path w="1882775" h="27304">
                  <a:moveTo>
                    <a:pt x="1882460" y="0"/>
                  </a:moveTo>
                  <a:lnTo>
                    <a:pt x="0" y="0"/>
                  </a:lnTo>
                  <a:lnTo>
                    <a:pt x="0" y="27148"/>
                  </a:lnTo>
                  <a:lnTo>
                    <a:pt x="1882460" y="27148"/>
                  </a:lnTo>
                  <a:lnTo>
                    <a:pt x="1882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10031" y="5538476"/>
              <a:ext cx="821690" cy="1078865"/>
            </a:xfrm>
            <a:custGeom>
              <a:avLst/>
              <a:gdLst/>
              <a:ahLst/>
              <a:cxnLst/>
              <a:rect l="l" t="t" r="r" b="b"/>
              <a:pathLst>
                <a:path w="821689" h="1078865">
                  <a:moveTo>
                    <a:pt x="0" y="0"/>
                  </a:moveTo>
                  <a:lnTo>
                    <a:pt x="821331" y="107832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102820" y="5533006"/>
              <a:ext cx="836294" cy="1089660"/>
            </a:xfrm>
            <a:custGeom>
              <a:avLst/>
              <a:gdLst/>
              <a:ahLst/>
              <a:cxnLst/>
              <a:rect l="l" t="t" r="r" b="b"/>
              <a:pathLst>
                <a:path w="836295" h="1089659">
                  <a:moveTo>
                    <a:pt x="14423" y="0"/>
                  </a:moveTo>
                  <a:lnTo>
                    <a:pt x="0" y="10949"/>
                  </a:lnTo>
                  <a:lnTo>
                    <a:pt x="821331" y="1089270"/>
                  </a:lnTo>
                  <a:lnTo>
                    <a:pt x="835753" y="1078320"/>
                  </a:lnTo>
                  <a:lnTo>
                    <a:pt x="144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9405" y="5393212"/>
              <a:ext cx="209396" cy="242096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648063" y="3708566"/>
            <a:ext cx="1257935" cy="1559560"/>
            <a:chOff x="1648063" y="3708566"/>
            <a:chExt cx="1257935" cy="1559560"/>
          </a:xfrm>
        </p:grpSpPr>
        <p:sp>
          <p:nvSpPr>
            <p:cNvPr id="37" name="object 37"/>
            <p:cNvSpPr/>
            <p:nvPr/>
          </p:nvSpPr>
          <p:spPr>
            <a:xfrm>
              <a:off x="1648053" y="3708577"/>
              <a:ext cx="1257935" cy="1559560"/>
            </a:xfrm>
            <a:custGeom>
              <a:avLst/>
              <a:gdLst/>
              <a:ahLst/>
              <a:cxnLst/>
              <a:rect l="l" t="t" r="r" b="b"/>
              <a:pathLst>
                <a:path w="1257935" h="1559560">
                  <a:moveTo>
                    <a:pt x="227228" y="377317"/>
                  </a:moveTo>
                  <a:lnTo>
                    <a:pt x="220002" y="360718"/>
                  </a:lnTo>
                  <a:lnTo>
                    <a:pt x="22034" y="446671"/>
                  </a:lnTo>
                  <a:lnTo>
                    <a:pt x="29273" y="463270"/>
                  </a:lnTo>
                  <a:lnTo>
                    <a:pt x="227228" y="377317"/>
                  </a:lnTo>
                  <a:close/>
                </a:path>
                <a:path w="1257935" h="1559560">
                  <a:moveTo>
                    <a:pt x="239217" y="267944"/>
                  </a:moveTo>
                  <a:lnTo>
                    <a:pt x="9639" y="123964"/>
                  </a:lnTo>
                  <a:lnTo>
                    <a:pt x="0" y="139293"/>
                  </a:lnTo>
                  <a:lnTo>
                    <a:pt x="229577" y="283273"/>
                  </a:lnTo>
                  <a:lnTo>
                    <a:pt x="239217" y="267944"/>
                  </a:lnTo>
                  <a:close/>
                </a:path>
                <a:path w="1257935" h="1559560">
                  <a:moveTo>
                    <a:pt x="277761" y="433209"/>
                  </a:moveTo>
                  <a:lnTo>
                    <a:pt x="261429" y="425411"/>
                  </a:lnTo>
                  <a:lnTo>
                    <a:pt x="195834" y="562737"/>
                  </a:lnTo>
                  <a:lnTo>
                    <a:pt x="212178" y="570534"/>
                  </a:lnTo>
                  <a:lnTo>
                    <a:pt x="277761" y="433209"/>
                  </a:lnTo>
                  <a:close/>
                </a:path>
                <a:path w="1257935" h="1559560">
                  <a:moveTo>
                    <a:pt x="308559" y="225615"/>
                  </a:moveTo>
                  <a:lnTo>
                    <a:pt x="277507" y="55499"/>
                  </a:lnTo>
                  <a:lnTo>
                    <a:pt x="259676" y="58737"/>
                  </a:lnTo>
                  <a:lnTo>
                    <a:pt x="290728" y="228854"/>
                  </a:lnTo>
                  <a:lnTo>
                    <a:pt x="308559" y="225615"/>
                  </a:lnTo>
                  <a:close/>
                </a:path>
                <a:path w="1257935" h="1559560">
                  <a:moveTo>
                    <a:pt x="408305" y="678294"/>
                  </a:moveTo>
                  <a:lnTo>
                    <a:pt x="349110" y="422084"/>
                  </a:lnTo>
                  <a:lnTo>
                    <a:pt x="331457" y="426161"/>
                  </a:lnTo>
                  <a:lnTo>
                    <a:pt x="390652" y="682371"/>
                  </a:lnTo>
                  <a:lnTo>
                    <a:pt x="408305" y="678294"/>
                  </a:lnTo>
                  <a:close/>
                </a:path>
                <a:path w="1257935" h="1559560">
                  <a:moveTo>
                    <a:pt x="457428" y="6769"/>
                  </a:moveTo>
                  <a:lnTo>
                    <a:pt x="440626" y="0"/>
                  </a:lnTo>
                  <a:lnTo>
                    <a:pt x="354241" y="213995"/>
                  </a:lnTo>
                  <a:lnTo>
                    <a:pt x="371055" y="220764"/>
                  </a:lnTo>
                  <a:lnTo>
                    <a:pt x="457428" y="6769"/>
                  </a:lnTo>
                  <a:close/>
                </a:path>
                <a:path w="1257935" h="1559560">
                  <a:moveTo>
                    <a:pt x="580186" y="251320"/>
                  </a:moveTo>
                  <a:lnTo>
                    <a:pt x="574509" y="234124"/>
                  </a:lnTo>
                  <a:lnTo>
                    <a:pt x="391629" y="294284"/>
                  </a:lnTo>
                  <a:lnTo>
                    <a:pt x="397294" y="311480"/>
                  </a:lnTo>
                  <a:lnTo>
                    <a:pt x="580186" y="251320"/>
                  </a:lnTo>
                  <a:close/>
                </a:path>
                <a:path w="1257935" h="1559560">
                  <a:moveTo>
                    <a:pt x="647166" y="464324"/>
                  </a:moveTo>
                  <a:lnTo>
                    <a:pt x="406425" y="357428"/>
                  </a:lnTo>
                  <a:lnTo>
                    <a:pt x="399072" y="373976"/>
                  </a:lnTo>
                  <a:lnTo>
                    <a:pt x="639813" y="480872"/>
                  </a:lnTo>
                  <a:lnTo>
                    <a:pt x="647166" y="464324"/>
                  </a:lnTo>
                  <a:close/>
                </a:path>
                <a:path w="1257935" h="1559560">
                  <a:moveTo>
                    <a:pt x="1257477" y="1553959"/>
                  </a:moveTo>
                  <a:lnTo>
                    <a:pt x="471182" y="521601"/>
                  </a:lnTo>
                  <a:lnTo>
                    <a:pt x="463969" y="527088"/>
                  </a:lnTo>
                  <a:lnTo>
                    <a:pt x="1250264" y="1559433"/>
                  </a:lnTo>
                  <a:lnTo>
                    <a:pt x="1257477" y="1553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850" y="4000408"/>
              <a:ext cx="72473" cy="7239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60400" y="1844548"/>
            <a:ext cx="10222865" cy="23571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3400" dirty="0">
                <a:latin typeface="Arial"/>
                <a:cs typeface="Arial"/>
              </a:rPr>
              <a:t>V</a:t>
            </a:r>
            <a:r>
              <a:rPr sz="3400" spc="-16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close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140" dirty="0">
                <a:latin typeface="Arial"/>
                <a:cs typeface="Arial"/>
              </a:rPr>
              <a:t>to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mirror</a:t>
            </a:r>
            <a:r>
              <a:rPr sz="3400" spc="-80" dirty="0">
                <a:latin typeface="Arial"/>
                <a:cs typeface="Arial"/>
              </a:rPr>
              <a:t> </a:t>
            </a:r>
            <a:r>
              <a:rPr sz="3400" spc="45" dirty="0">
                <a:latin typeface="Arial"/>
                <a:cs typeface="Arial"/>
              </a:rPr>
              <a:t>direction</a:t>
            </a:r>
            <a:r>
              <a:rPr sz="3400" spc="-85" dirty="0">
                <a:latin typeface="Arial"/>
                <a:cs typeface="Arial"/>
              </a:rPr>
              <a:t> </a:t>
            </a:r>
            <a:r>
              <a:rPr sz="3400" spc="-985" dirty="0">
                <a:latin typeface="Lucida Sans Unicode"/>
                <a:cs typeface="Lucida Sans Unicode"/>
              </a:rPr>
              <a:t>⇔</a:t>
            </a:r>
            <a:r>
              <a:rPr sz="3400" spc="-135" dirty="0">
                <a:latin typeface="Lucida Sans Unicode"/>
                <a:cs typeface="Lucida Sans Unicode"/>
              </a:rPr>
              <a:t> </a:t>
            </a:r>
            <a:r>
              <a:rPr sz="3400" b="1" dirty="0">
                <a:solidFill>
                  <a:srgbClr val="EE220C"/>
                </a:solidFill>
                <a:latin typeface="Arial"/>
                <a:cs typeface="Arial"/>
              </a:rPr>
              <a:t>half</a:t>
            </a:r>
            <a:r>
              <a:rPr sz="3400" b="1" spc="-25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b="1" dirty="0">
                <a:solidFill>
                  <a:srgbClr val="EE220C"/>
                </a:solidFill>
                <a:latin typeface="Arial"/>
                <a:cs typeface="Arial"/>
              </a:rPr>
              <a:t>vector</a:t>
            </a:r>
            <a:r>
              <a:rPr sz="3400" b="1" spc="-8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EE220C"/>
                </a:solidFill>
                <a:latin typeface="Arial"/>
                <a:cs typeface="Arial"/>
              </a:rPr>
              <a:t>near</a:t>
            </a:r>
            <a:r>
              <a:rPr sz="3400" spc="-80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EE220C"/>
                </a:solidFill>
                <a:latin typeface="Arial"/>
                <a:cs typeface="Arial"/>
              </a:rPr>
              <a:t>normal</a:t>
            </a:r>
            <a:endParaRPr sz="3400">
              <a:latin typeface="Arial"/>
              <a:cs typeface="Arial"/>
            </a:endParaRPr>
          </a:p>
          <a:p>
            <a:pPr marL="825500" indent="-431800">
              <a:lnSpc>
                <a:spcPct val="100000"/>
              </a:lnSpc>
              <a:spcBef>
                <a:spcPts val="1820"/>
              </a:spcBef>
              <a:buSzPct val="125000"/>
              <a:buChar char="•"/>
              <a:tabLst>
                <a:tab pos="825500" algn="l"/>
              </a:tabLst>
            </a:pPr>
            <a:r>
              <a:rPr sz="3400" spc="-20" dirty="0">
                <a:latin typeface="Arial"/>
                <a:cs typeface="Arial"/>
              </a:rPr>
              <a:t>Measure </a:t>
            </a:r>
            <a:r>
              <a:rPr sz="3400" spc="180" dirty="0">
                <a:latin typeface="Arial"/>
                <a:cs typeface="Arial"/>
              </a:rPr>
              <a:t>“near”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by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155" dirty="0">
                <a:latin typeface="Arial"/>
                <a:cs typeface="Arial"/>
              </a:rPr>
              <a:t>dot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3400" spc="75" dirty="0">
                <a:latin typeface="Arial"/>
                <a:cs typeface="Arial"/>
              </a:rPr>
              <a:t>product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85" dirty="0">
                <a:latin typeface="Arial"/>
                <a:cs typeface="Arial"/>
              </a:rPr>
              <a:t>of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3400" spc="50" dirty="0">
                <a:latin typeface="Arial"/>
                <a:cs typeface="Arial"/>
              </a:rPr>
              <a:t>unit</a:t>
            </a:r>
            <a:r>
              <a:rPr sz="3400" spc="-20" dirty="0">
                <a:latin typeface="Arial"/>
                <a:cs typeface="Arial"/>
              </a:rPr>
              <a:t> </a:t>
            </a:r>
            <a:r>
              <a:rPr sz="3400" spc="-10" dirty="0">
                <a:latin typeface="Arial"/>
                <a:cs typeface="Arial"/>
              </a:rPr>
              <a:t>vectors</a:t>
            </a:r>
            <a:endParaRPr sz="3400">
              <a:latin typeface="Arial"/>
              <a:cs typeface="Arial"/>
            </a:endParaRPr>
          </a:p>
          <a:p>
            <a:pPr marR="48260" algn="r">
              <a:lnSpc>
                <a:spcPct val="100000"/>
              </a:lnSpc>
              <a:spcBef>
                <a:spcPts val="3515"/>
              </a:spcBef>
            </a:pPr>
            <a:r>
              <a:rPr sz="3400" spc="300" dirty="0">
                <a:latin typeface="Cambria"/>
                <a:cs typeface="Cambria"/>
              </a:rPr>
              <a:t>h</a:t>
            </a:r>
            <a:r>
              <a:rPr sz="3400" spc="229" dirty="0">
                <a:latin typeface="Cambria"/>
                <a:cs typeface="Cambria"/>
              </a:rPr>
              <a:t> </a:t>
            </a:r>
            <a:r>
              <a:rPr sz="3400" spc="750" dirty="0">
                <a:latin typeface="Cambria"/>
                <a:cs typeface="Cambria"/>
              </a:rPr>
              <a:t>=</a:t>
            </a:r>
            <a:r>
              <a:rPr sz="3400" spc="235" dirty="0">
                <a:latin typeface="Cambria"/>
                <a:cs typeface="Cambria"/>
              </a:rPr>
              <a:t> </a:t>
            </a:r>
            <a:r>
              <a:rPr sz="3400" spc="-20" dirty="0">
                <a:latin typeface="Cambria"/>
                <a:cs typeface="Cambria"/>
              </a:rPr>
              <a:t>bisector(v</a:t>
            </a:r>
            <a:r>
              <a:rPr sz="3400" i="1" spc="-20" dirty="0">
                <a:latin typeface="Meiryo UI"/>
                <a:cs typeface="Meiryo UI"/>
              </a:rPr>
              <a:t>,</a:t>
            </a:r>
            <a:r>
              <a:rPr sz="3400" i="1" spc="-570" dirty="0">
                <a:latin typeface="Meiryo UI"/>
                <a:cs typeface="Meiryo UI"/>
              </a:rPr>
              <a:t> </a:t>
            </a:r>
            <a:r>
              <a:rPr sz="3400" spc="65" dirty="0">
                <a:latin typeface="Cambria"/>
                <a:cs typeface="Cambria"/>
              </a:rPr>
              <a:t>l)</a:t>
            </a:r>
            <a:endParaRPr sz="34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74151" y="4939156"/>
            <a:ext cx="126364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b="1" dirty="0">
                <a:latin typeface="Times New Roman"/>
                <a:cs typeface="Times New Roman"/>
              </a:rPr>
              <a:t>l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75491" y="4286729"/>
            <a:ext cx="96202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340" dirty="0">
                <a:latin typeface="Cambria"/>
                <a:cs typeface="Cambria"/>
              </a:rPr>
              <a:t>v</a:t>
            </a:r>
            <a:r>
              <a:rPr sz="3400" spc="60" dirty="0">
                <a:latin typeface="Cambria"/>
                <a:cs typeface="Cambria"/>
              </a:rPr>
              <a:t> </a:t>
            </a:r>
            <a:r>
              <a:rPr sz="3400" spc="750" dirty="0">
                <a:latin typeface="Cambria"/>
                <a:cs typeface="Cambria"/>
              </a:rPr>
              <a:t>+</a:t>
            </a:r>
            <a:r>
              <a:rPr sz="3400" spc="10" dirty="0">
                <a:latin typeface="Cambria"/>
                <a:cs typeface="Cambria"/>
              </a:rPr>
              <a:t> </a:t>
            </a:r>
            <a:r>
              <a:rPr sz="3400" spc="105" dirty="0">
                <a:latin typeface="Cambria"/>
                <a:cs typeface="Cambria"/>
              </a:rPr>
              <a:t>l</a:t>
            </a:r>
            <a:endParaRPr sz="3400">
              <a:latin typeface="Cambria"/>
              <a:cs typeface="Cambr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71838" y="4920746"/>
            <a:ext cx="1369695" cy="0"/>
          </a:xfrm>
          <a:custGeom>
            <a:avLst/>
            <a:gdLst/>
            <a:ahLst/>
            <a:cxnLst/>
            <a:rect l="l" t="t" r="r" b="b"/>
            <a:pathLst>
              <a:path w="1369695">
                <a:moveTo>
                  <a:pt x="0" y="0"/>
                </a:moveTo>
                <a:lnTo>
                  <a:pt x="1369441" y="0"/>
                </a:lnTo>
              </a:path>
            </a:pathLst>
          </a:custGeom>
          <a:ln w="17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950418" y="4581400"/>
            <a:ext cx="2514382" cy="8465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215"/>
              </a:lnSpc>
              <a:spcBef>
                <a:spcPts val="130"/>
              </a:spcBef>
            </a:pPr>
            <a:r>
              <a:rPr sz="3400" spc="765" dirty="0">
                <a:latin typeface="Cambria"/>
                <a:cs typeface="Cambria"/>
              </a:rPr>
              <a:t>=</a:t>
            </a:r>
            <a:endParaRPr sz="3400" dirty="0">
              <a:latin typeface="Cambria"/>
              <a:cs typeface="Cambria"/>
            </a:endParaRPr>
          </a:p>
          <a:p>
            <a:pPr marL="521334">
              <a:lnSpc>
                <a:spcPts val="3215"/>
              </a:lnSpc>
            </a:pPr>
            <a:r>
              <a:rPr lang="en-US" sz="3400" dirty="0">
                <a:latin typeface="Calibri"/>
                <a:cs typeface="Calibri"/>
              </a:rPr>
              <a:t>||</a:t>
            </a:r>
            <a:r>
              <a:rPr sz="3400" dirty="0">
                <a:latin typeface="Cambria"/>
                <a:cs typeface="Cambria"/>
              </a:rPr>
              <a:t>v</a:t>
            </a:r>
            <a:r>
              <a:rPr sz="3400" spc="30" dirty="0">
                <a:latin typeface="Cambria"/>
                <a:cs typeface="Cambria"/>
              </a:rPr>
              <a:t> </a:t>
            </a:r>
            <a:r>
              <a:rPr sz="3400" spc="750" dirty="0">
                <a:latin typeface="Cambria"/>
                <a:cs typeface="Cambria"/>
              </a:rPr>
              <a:t>+</a:t>
            </a:r>
            <a:r>
              <a:rPr sz="3400" spc="-25" dirty="0">
                <a:latin typeface="Cambria"/>
                <a:cs typeface="Cambria"/>
              </a:rPr>
              <a:t> </a:t>
            </a:r>
            <a:r>
              <a:rPr sz="3400" spc="-55" dirty="0">
                <a:latin typeface="Cambria"/>
                <a:cs typeface="Cambria"/>
              </a:rPr>
              <a:t>l</a:t>
            </a:r>
            <a:r>
              <a:rPr lang="en-US" sz="3400" spc="-55" dirty="0">
                <a:latin typeface="Calibri"/>
                <a:cs typeface="Calibri"/>
              </a:rPr>
              <a:t>||</a:t>
            </a:r>
            <a:endParaRPr sz="3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6851191" y="5607945"/>
            <a:ext cx="5539105" cy="142875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1540"/>
              </a:spcBef>
              <a:tabLst>
                <a:tab pos="598170" algn="l"/>
              </a:tabLst>
            </a:pPr>
            <a:r>
              <a:rPr lang="pt-BR" sz="3400" i="1" spc="235" dirty="0">
                <a:latin typeface="Meiryo UI"/>
                <a:cs typeface="Meiryo UI"/>
              </a:rPr>
              <a:t>L</a:t>
            </a:r>
            <a:r>
              <a:rPr lang="pt-BR" sz="3525" i="1" spc="352" baseline="-11820" dirty="0">
                <a:latin typeface="Arial"/>
                <a:cs typeface="Arial"/>
              </a:rPr>
              <a:t>s</a:t>
            </a:r>
            <a:r>
              <a:rPr lang="pt-BR" sz="3525" i="1" baseline="-11820" dirty="0">
                <a:latin typeface="Arial"/>
                <a:cs typeface="Arial"/>
              </a:rPr>
              <a:t>	</a:t>
            </a:r>
            <a:r>
              <a:rPr lang="pt-BR" sz="3400" spc="750" dirty="0">
                <a:latin typeface="Cambria"/>
                <a:cs typeface="Cambria"/>
              </a:rPr>
              <a:t>=</a:t>
            </a:r>
            <a:r>
              <a:rPr lang="pt-BR" sz="3400" spc="215" dirty="0">
                <a:latin typeface="Cambria"/>
                <a:cs typeface="Cambria"/>
              </a:rPr>
              <a:t> </a:t>
            </a:r>
            <a:r>
              <a:rPr lang="pt-BR" sz="3400" i="1" dirty="0">
                <a:latin typeface="Meiryo UI"/>
                <a:cs typeface="Meiryo UI"/>
              </a:rPr>
              <a:t>k</a:t>
            </a:r>
            <a:r>
              <a:rPr lang="pt-BR" sz="3525" i="1" baseline="-11820" dirty="0">
                <a:latin typeface="Arial"/>
                <a:cs typeface="Arial"/>
              </a:rPr>
              <a:t>s</a:t>
            </a:r>
            <a:r>
              <a:rPr lang="pt-BR" sz="3525" i="1" spc="150" baseline="-11820" dirty="0">
                <a:latin typeface="Arial"/>
                <a:cs typeface="Arial"/>
              </a:rPr>
              <a:t> </a:t>
            </a:r>
            <a:r>
              <a:rPr lang="pt-BR" sz="3400" spc="160" dirty="0">
                <a:latin typeface="Cambria"/>
                <a:cs typeface="Cambria"/>
              </a:rPr>
              <a:t>(</a:t>
            </a:r>
            <a:r>
              <a:rPr lang="pt-BR" sz="3400" i="1" spc="160" dirty="0">
                <a:latin typeface="Meiryo UI"/>
                <a:cs typeface="Meiryo UI"/>
              </a:rPr>
              <a:t>I/r</a:t>
            </a:r>
            <a:r>
              <a:rPr lang="pt-BR" sz="3525" spc="240" baseline="33096" dirty="0">
                <a:latin typeface="Adobe Heiti Std R"/>
                <a:cs typeface="Adobe Heiti Std R"/>
              </a:rPr>
              <a:t>2</a:t>
            </a:r>
            <a:r>
              <a:rPr lang="pt-BR" sz="3400" spc="160" dirty="0">
                <a:latin typeface="Cambria"/>
                <a:cs typeface="Cambria"/>
              </a:rPr>
              <a:t>)</a:t>
            </a:r>
            <a:r>
              <a:rPr lang="pt-BR" sz="3400" spc="-165" dirty="0">
                <a:latin typeface="Cambria"/>
                <a:cs typeface="Cambria"/>
              </a:rPr>
              <a:t> </a:t>
            </a:r>
            <a:r>
              <a:rPr lang="pt-BR" sz="3400" spc="-50" dirty="0">
                <a:latin typeface="Cambria"/>
                <a:cs typeface="Cambria"/>
              </a:rPr>
              <a:t>max(0</a:t>
            </a:r>
            <a:r>
              <a:rPr lang="pt-BR" sz="3400" i="1" spc="-50" dirty="0">
                <a:latin typeface="Meiryo UI"/>
                <a:cs typeface="Meiryo UI"/>
              </a:rPr>
              <a:t>,</a:t>
            </a:r>
            <a:r>
              <a:rPr lang="pt-BR" sz="3400" i="1" spc="-575" dirty="0">
                <a:latin typeface="Meiryo UI"/>
                <a:cs typeface="Meiryo UI"/>
              </a:rPr>
              <a:t> </a:t>
            </a:r>
            <a:r>
              <a:rPr lang="pt-BR" sz="3400" spc="-85" dirty="0">
                <a:latin typeface="Cambria"/>
                <a:cs typeface="Cambria"/>
              </a:rPr>
              <a:t>cos</a:t>
            </a:r>
            <a:r>
              <a:rPr lang="pt-BR" sz="3400" spc="-175" dirty="0">
                <a:latin typeface="Cambria"/>
                <a:cs typeface="Cambria"/>
              </a:rPr>
              <a:t> </a:t>
            </a:r>
            <a:r>
              <a:rPr lang="pt-BR" sz="3400" i="1" spc="105" dirty="0">
                <a:latin typeface="Meiryo UI"/>
                <a:cs typeface="Cambria"/>
              </a:rPr>
              <a:t>a</a:t>
            </a:r>
            <a:r>
              <a:rPr lang="pt-BR" sz="3400" spc="105" dirty="0">
                <a:latin typeface="Cambria"/>
                <a:cs typeface="Cambria"/>
              </a:rPr>
              <a:t>)</a:t>
            </a:r>
            <a:r>
              <a:rPr lang="pt-BR" sz="3525" i="1" spc="157" baseline="33096" dirty="0">
                <a:latin typeface="Arial"/>
                <a:cs typeface="Arial"/>
              </a:rPr>
              <a:t>p</a:t>
            </a:r>
            <a:endParaRPr lang="pt-BR" sz="3525" baseline="33096" dirty="0">
              <a:latin typeface="Arial"/>
              <a:cs typeface="Arial"/>
            </a:endParaRPr>
          </a:p>
          <a:p>
            <a:pPr marR="107314" algn="r">
              <a:lnSpc>
                <a:spcPct val="100000"/>
              </a:lnSpc>
              <a:spcBef>
                <a:spcPts val="1445"/>
              </a:spcBef>
            </a:pPr>
            <a:r>
              <a:rPr sz="3400" spc="750" dirty="0">
                <a:latin typeface="Cambria"/>
                <a:cs typeface="Cambria"/>
              </a:rPr>
              <a:t>=</a:t>
            </a:r>
            <a:r>
              <a:rPr sz="3400" spc="204" dirty="0">
                <a:latin typeface="Cambria"/>
                <a:cs typeface="Cambria"/>
              </a:rPr>
              <a:t> </a:t>
            </a:r>
            <a:r>
              <a:rPr sz="3400" i="1" dirty="0">
                <a:latin typeface="Meiryo UI"/>
                <a:cs typeface="Meiryo UI"/>
              </a:rPr>
              <a:t>k</a:t>
            </a:r>
            <a:r>
              <a:rPr sz="3525" i="1" baseline="-11820" dirty="0">
                <a:latin typeface="Arial"/>
                <a:cs typeface="Arial"/>
              </a:rPr>
              <a:t>s</a:t>
            </a:r>
            <a:r>
              <a:rPr sz="3525" i="1" spc="135" baseline="-11820" dirty="0">
                <a:latin typeface="Arial"/>
                <a:cs typeface="Arial"/>
              </a:rPr>
              <a:t> </a:t>
            </a:r>
            <a:r>
              <a:rPr sz="3400" spc="160" dirty="0">
                <a:latin typeface="Cambria"/>
                <a:cs typeface="Cambria"/>
              </a:rPr>
              <a:t>(</a:t>
            </a:r>
            <a:r>
              <a:rPr sz="3400" i="1" spc="160" dirty="0">
                <a:latin typeface="Meiryo UI"/>
                <a:cs typeface="Meiryo UI"/>
              </a:rPr>
              <a:t>I/r</a:t>
            </a:r>
            <a:r>
              <a:rPr sz="3525" spc="240" baseline="33096" dirty="0">
                <a:latin typeface="Adobe Heiti Std R"/>
                <a:cs typeface="Adobe Heiti Std R"/>
              </a:rPr>
              <a:t>2</a:t>
            </a:r>
            <a:r>
              <a:rPr sz="3400" spc="160" dirty="0">
                <a:latin typeface="Cambria"/>
                <a:cs typeface="Cambria"/>
              </a:rPr>
              <a:t>)</a:t>
            </a:r>
            <a:r>
              <a:rPr sz="3400" spc="-175" dirty="0">
                <a:latin typeface="Cambria"/>
                <a:cs typeface="Cambria"/>
              </a:rPr>
              <a:t> </a:t>
            </a:r>
            <a:r>
              <a:rPr sz="3400" spc="-50" dirty="0">
                <a:latin typeface="Cambria"/>
                <a:cs typeface="Cambria"/>
              </a:rPr>
              <a:t>max(0</a:t>
            </a:r>
            <a:r>
              <a:rPr sz="3400" i="1" spc="-50" dirty="0">
                <a:latin typeface="Meiryo UI"/>
                <a:cs typeface="Meiryo UI"/>
              </a:rPr>
              <a:t>,</a:t>
            </a:r>
            <a:r>
              <a:rPr sz="3400" i="1" spc="-580" dirty="0">
                <a:latin typeface="Meiryo UI"/>
                <a:cs typeface="Meiryo UI"/>
              </a:rPr>
              <a:t> </a:t>
            </a:r>
            <a:r>
              <a:rPr sz="3400" b="1" spc="-195" dirty="0">
                <a:latin typeface="Georgia"/>
                <a:cs typeface="Georgia"/>
              </a:rPr>
              <a:t>n</a:t>
            </a:r>
            <a:r>
              <a:rPr sz="3400" b="1" spc="-95" dirty="0">
                <a:latin typeface="Georgia"/>
                <a:cs typeface="Georgia"/>
              </a:rPr>
              <a:t> </a:t>
            </a:r>
            <a:r>
              <a:rPr sz="3400" i="1" dirty="0">
                <a:latin typeface="Georgia"/>
                <a:cs typeface="Georgia"/>
              </a:rPr>
              <a:t>·</a:t>
            </a:r>
            <a:r>
              <a:rPr sz="3400" i="1" spc="-55" dirty="0">
                <a:latin typeface="Georgia"/>
                <a:cs typeface="Georgia"/>
              </a:rPr>
              <a:t> </a:t>
            </a:r>
            <a:r>
              <a:rPr sz="3400" b="1" spc="-25" dirty="0">
                <a:latin typeface="Georgia"/>
                <a:cs typeface="Georgia"/>
              </a:rPr>
              <a:t>h</a:t>
            </a:r>
            <a:r>
              <a:rPr sz="3400" spc="-25" dirty="0">
                <a:latin typeface="Cambria"/>
                <a:cs typeface="Cambria"/>
              </a:rPr>
              <a:t>)</a:t>
            </a:r>
            <a:r>
              <a:rPr sz="3525" i="1" spc="-37" baseline="33096" dirty="0">
                <a:latin typeface="Arial"/>
                <a:cs typeface="Arial"/>
              </a:rPr>
              <a:t>p</a:t>
            </a:r>
            <a:endParaRPr sz="3525" baseline="33096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Cosine</a:t>
            </a:r>
            <a:r>
              <a:rPr spc="-295" dirty="0"/>
              <a:t> </a:t>
            </a:r>
            <a:r>
              <a:rPr spc="-25" dirty="0"/>
              <a:t>Power</a:t>
            </a:r>
            <a:r>
              <a:rPr spc="-290" dirty="0"/>
              <a:t> </a:t>
            </a:r>
            <a:r>
              <a:rPr spc="-10" dirty="0"/>
              <a:t>Plots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762380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0" dirty="0">
                <a:latin typeface="Arial"/>
                <a:cs typeface="Arial"/>
              </a:rPr>
              <a:t>Increasing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170" dirty="0">
                <a:latin typeface="Arial"/>
                <a:cs typeface="Arial"/>
              </a:rPr>
              <a:t>p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-35" dirty="0">
                <a:latin typeface="Arial"/>
                <a:cs typeface="Arial"/>
              </a:rPr>
              <a:t>narrows</a:t>
            </a:r>
            <a:r>
              <a:rPr sz="3400" spc="20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the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dirty="0">
                <a:latin typeface="Arial"/>
                <a:cs typeface="Arial"/>
              </a:rPr>
              <a:t>reflection</a:t>
            </a:r>
            <a:r>
              <a:rPr sz="3400" spc="15" dirty="0">
                <a:latin typeface="Arial"/>
                <a:cs typeface="Arial"/>
              </a:rPr>
              <a:t> </a:t>
            </a:r>
            <a:r>
              <a:rPr sz="3400" spc="60" dirty="0">
                <a:latin typeface="Arial"/>
                <a:cs typeface="Arial"/>
              </a:rPr>
              <a:t>lobe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728" y="3351369"/>
            <a:ext cx="11882717" cy="3737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29852" y="3931045"/>
            <a:ext cx="288290" cy="11747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spc="-80" dirty="0">
                <a:latin typeface="Arial"/>
                <a:cs typeface="Arial"/>
              </a:rPr>
              <a:t>[Foley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al.]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31800"/>
            <a:ext cx="77031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Specular</a:t>
            </a:r>
            <a:r>
              <a:rPr spc="-229" dirty="0"/>
              <a:t> </a:t>
            </a:r>
            <a:r>
              <a:rPr spc="-560" dirty="0"/>
              <a:t>T</a:t>
            </a:r>
            <a:r>
              <a:rPr spc="20" dirty="0"/>
              <a:t>e</a:t>
            </a:r>
            <a:r>
              <a:rPr spc="105" dirty="0"/>
              <a:t>r</a:t>
            </a:r>
            <a:r>
              <a:rPr spc="20" dirty="0"/>
              <a:t>m</a:t>
            </a:r>
            <a:r>
              <a:rPr spc="-225" dirty="0"/>
              <a:t> </a:t>
            </a:r>
            <a:r>
              <a:rPr spc="-65" dirty="0"/>
              <a:t>(Blinn-</a:t>
            </a:r>
            <a:r>
              <a:rPr spc="-10" dirty="0"/>
              <a:t>Phong)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1943100"/>
            <a:ext cx="23768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0" dirty="0">
                <a:latin typeface="Arial"/>
                <a:cs typeface="Arial"/>
              </a:rPr>
              <a:t>Blinn-</a:t>
            </a:r>
            <a:r>
              <a:rPr sz="3400" spc="-10" dirty="0">
                <a:latin typeface="Arial"/>
                <a:cs typeface="Arial"/>
              </a:rPr>
              <a:t>Phong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448" y="3374111"/>
            <a:ext cx="7783903" cy="4786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29852" y="3931045"/>
            <a:ext cx="288290" cy="11747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spc="-80" dirty="0">
                <a:latin typeface="Arial"/>
                <a:cs typeface="Arial"/>
              </a:rPr>
              <a:t>[Foley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al.]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72952" y="8574068"/>
            <a:ext cx="1096645" cy="87630"/>
            <a:chOff x="6272952" y="8574068"/>
            <a:chExt cx="1096645" cy="87630"/>
          </a:xfrm>
        </p:grpSpPr>
        <p:sp>
          <p:nvSpPr>
            <p:cNvPr id="7" name="object 7"/>
            <p:cNvSpPr/>
            <p:nvPr/>
          </p:nvSpPr>
          <p:spPr>
            <a:xfrm>
              <a:off x="6285652" y="8615680"/>
              <a:ext cx="1009650" cy="2540"/>
            </a:xfrm>
            <a:custGeom>
              <a:avLst/>
              <a:gdLst/>
              <a:ahLst/>
              <a:cxnLst/>
              <a:rect l="l" t="t" r="r" b="b"/>
              <a:pathLst>
                <a:path w="1009650" h="2540">
                  <a:moveTo>
                    <a:pt x="0" y="0"/>
                  </a:moveTo>
                  <a:lnTo>
                    <a:pt x="996357" y="2075"/>
                  </a:lnTo>
                  <a:lnTo>
                    <a:pt x="1009057" y="2102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1919" y="8574068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29" h="87629">
                  <a:moveTo>
                    <a:pt x="181" y="0"/>
                  </a:moveTo>
                  <a:lnTo>
                    <a:pt x="0" y="87375"/>
                  </a:lnTo>
                  <a:lnTo>
                    <a:pt x="87467" y="43869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22831" y="5510952"/>
            <a:ext cx="87630" cy="1096645"/>
            <a:chOff x="2122831" y="5510952"/>
            <a:chExt cx="87630" cy="1096645"/>
          </a:xfrm>
        </p:grpSpPr>
        <p:sp>
          <p:nvSpPr>
            <p:cNvPr id="10" name="object 10"/>
            <p:cNvSpPr/>
            <p:nvPr/>
          </p:nvSpPr>
          <p:spPr>
            <a:xfrm>
              <a:off x="2166493" y="5523652"/>
              <a:ext cx="2540" cy="1009650"/>
            </a:xfrm>
            <a:custGeom>
              <a:avLst/>
              <a:gdLst/>
              <a:ahLst/>
              <a:cxnLst/>
              <a:rect l="l" t="t" r="r" b="b"/>
              <a:pathLst>
                <a:path w="2539" h="1009650">
                  <a:moveTo>
                    <a:pt x="2102" y="0"/>
                  </a:moveTo>
                  <a:lnTo>
                    <a:pt x="26" y="996357"/>
                  </a:lnTo>
                  <a:lnTo>
                    <a:pt x="0" y="1009057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2831" y="6519919"/>
              <a:ext cx="87630" cy="87630"/>
            </a:xfrm>
            <a:custGeom>
              <a:avLst/>
              <a:gdLst/>
              <a:ahLst/>
              <a:cxnLst/>
              <a:rect l="l" t="t" r="r" b="b"/>
              <a:pathLst>
                <a:path w="87630" h="87629">
                  <a:moveTo>
                    <a:pt x="0" y="0"/>
                  </a:moveTo>
                  <a:lnTo>
                    <a:pt x="43506" y="87467"/>
                  </a:lnTo>
                  <a:lnTo>
                    <a:pt x="87376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89198" y="4854519"/>
            <a:ext cx="48260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500" i="1" spc="120" dirty="0">
                <a:latin typeface="Meiryo UI"/>
                <a:cs typeface="Meiryo UI"/>
              </a:rPr>
              <a:t>k</a:t>
            </a:r>
            <a:r>
              <a:rPr sz="3675" i="1" spc="179" baseline="-12471" dirty="0">
                <a:latin typeface="Calibri"/>
                <a:cs typeface="Calibri"/>
              </a:rPr>
              <a:t>s</a:t>
            </a:r>
            <a:endParaRPr sz="3675" baseline="-12471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5927222" y="8261337"/>
            <a:ext cx="250825" cy="567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50" i="1" spc="-385" dirty="0">
                <a:latin typeface="Meiryo UI"/>
                <a:cs typeface="Meiryo UI"/>
              </a:rPr>
              <a:t>p</a:t>
            </a:r>
            <a:endParaRPr sz="3550">
              <a:latin typeface="Meiryo UI"/>
              <a:cs typeface="Meiryo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9128" y="2212278"/>
            <a:ext cx="54495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6270" algn="l"/>
              </a:tabLst>
            </a:pPr>
            <a:r>
              <a:rPr sz="5100" i="1" spc="352" baseline="-1633" dirty="0">
                <a:latin typeface="Meiryo UI"/>
                <a:cs typeface="Meiryo UI"/>
              </a:rPr>
              <a:t>L</a:t>
            </a:r>
            <a:r>
              <a:rPr sz="3525" i="1" spc="352" baseline="-15366" dirty="0">
                <a:latin typeface="Arial"/>
                <a:cs typeface="Arial"/>
              </a:rPr>
              <a:t>s</a:t>
            </a:r>
            <a:r>
              <a:rPr sz="3525" i="1" baseline="-15366" dirty="0">
                <a:latin typeface="Arial"/>
                <a:cs typeface="Arial"/>
              </a:rPr>
              <a:t>	</a:t>
            </a:r>
            <a:r>
              <a:rPr sz="3400" spc="750" dirty="0">
                <a:latin typeface="Cambria"/>
                <a:cs typeface="Cambria"/>
              </a:rPr>
              <a:t>=</a:t>
            </a:r>
            <a:r>
              <a:rPr sz="3400" spc="204" dirty="0">
                <a:latin typeface="Cambria"/>
                <a:cs typeface="Cambria"/>
              </a:rPr>
              <a:t> </a:t>
            </a:r>
            <a:r>
              <a:rPr sz="3400" i="1" dirty="0">
                <a:latin typeface="Meiryo UI"/>
                <a:cs typeface="Meiryo UI"/>
              </a:rPr>
              <a:t>k</a:t>
            </a:r>
            <a:r>
              <a:rPr sz="3525" i="1" baseline="-11820" dirty="0">
                <a:latin typeface="Arial"/>
                <a:cs typeface="Arial"/>
              </a:rPr>
              <a:t>s</a:t>
            </a:r>
            <a:r>
              <a:rPr sz="3525" i="1" spc="135" baseline="-11820" dirty="0">
                <a:latin typeface="Arial"/>
                <a:cs typeface="Arial"/>
              </a:rPr>
              <a:t> </a:t>
            </a:r>
            <a:r>
              <a:rPr sz="3400" spc="160" dirty="0">
                <a:latin typeface="Cambria"/>
                <a:cs typeface="Cambria"/>
              </a:rPr>
              <a:t>(</a:t>
            </a:r>
            <a:r>
              <a:rPr sz="3400" i="1" spc="160" dirty="0">
                <a:latin typeface="Meiryo UI"/>
                <a:cs typeface="Meiryo UI"/>
              </a:rPr>
              <a:t>I/r</a:t>
            </a:r>
            <a:r>
              <a:rPr sz="3525" spc="240" baseline="33096" dirty="0">
                <a:latin typeface="Adobe Heiti Std R"/>
                <a:cs typeface="Adobe Heiti Std R"/>
              </a:rPr>
              <a:t>2</a:t>
            </a:r>
            <a:r>
              <a:rPr sz="3400" spc="160" dirty="0">
                <a:latin typeface="Cambria"/>
                <a:cs typeface="Cambria"/>
              </a:rPr>
              <a:t>)</a:t>
            </a:r>
            <a:r>
              <a:rPr sz="3400" spc="-175" dirty="0">
                <a:latin typeface="Cambria"/>
                <a:cs typeface="Cambria"/>
              </a:rPr>
              <a:t> </a:t>
            </a:r>
            <a:r>
              <a:rPr sz="3400" spc="-50" dirty="0">
                <a:latin typeface="Cambria"/>
                <a:cs typeface="Cambria"/>
              </a:rPr>
              <a:t>max(0</a:t>
            </a:r>
            <a:r>
              <a:rPr sz="3400" i="1" spc="-50" dirty="0">
                <a:latin typeface="Meiryo UI"/>
                <a:cs typeface="Meiryo UI"/>
              </a:rPr>
              <a:t>,</a:t>
            </a:r>
            <a:r>
              <a:rPr sz="3400" i="1" spc="-580" dirty="0">
                <a:latin typeface="Meiryo UI"/>
                <a:cs typeface="Meiryo UI"/>
              </a:rPr>
              <a:t> </a:t>
            </a:r>
            <a:r>
              <a:rPr sz="3400" b="1" spc="-195" dirty="0">
                <a:latin typeface="Georgia"/>
                <a:cs typeface="Georgia"/>
              </a:rPr>
              <a:t>n</a:t>
            </a:r>
            <a:r>
              <a:rPr sz="3400" b="1" spc="-95" dirty="0">
                <a:latin typeface="Georgia"/>
                <a:cs typeface="Georgia"/>
              </a:rPr>
              <a:t> </a:t>
            </a:r>
            <a:r>
              <a:rPr sz="3400" i="1" dirty="0">
                <a:latin typeface="Georgia"/>
                <a:cs typeface="Georgia"/>
              </a:rPr>
              <a:t>·</a:t>
            </a:r>
            <a:r>
              <a:rPr sz="3400" i="1" spc="-55" dirty="0">
                <a:latin typeface="Georgia"/>
                <a:cs typeface="Georgia"/>
              </a:rPr>
              <a:t> </a:t>
            </a:r>
            <a:r>
              <a:rPr sz="3400" b="1" spc="-25" dirty="0">
                <a:latin typeface="Georgia"/>
                <a:cs typeface="Georgia"/>
              </a:rPr>
              <a:t>h</a:t>
            </a:r>
            <a:r>
              <a:rPr sz="3400" spc="-25" dirty="0">
                <a:latin typeface="Cambria"/>
                <a:cs typeface="Cambria"/>
              </a:rPr>
              <a:t>)</a:t>
            </a:r>
            <a:r>
              <a:rPr sz="3525" i="1" spc="-37" baseline="33096" dirty="0">
                <a:latin typeface="Arial"/>
                <a:cs typeface="Arial"/>
              </a:rPr>
              <a:t>p</a:t>
            </a:r>
            <a:endParaRPr sz="3525" baseline="3309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5900" y="8229600"/>
            <a:ext cx="227520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39700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latin typeface="Arial"/>
                <a:cs typeface="Arial"/>
              </a:rPr>
              <a:t>Note: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showing </a:t>
            </a:r>
            <a:r>
              <a:rPr sz="2400" dirty="0">
                <a:latin typeface="Arial"/>
                <a:cs typeface="Arial"/>
              </a:rPr>
              <a:t>Ld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together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1395</Words>
  <Application>Microsoft Office PowerPoint</Application>
  <PresentationFormat>Custom</PresentationFormat>
  <Paragraphs>341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Adobe Heiti Std R</vt:lpstr>
      <vt:lpstr>Kepler Std Light Ext</vt:lpstr>
      <vt:lpstr>Meiryo UI</vt:lpstr>
      <vt:lpstr>Arial</vt:lpstr>
      <vt:lpstr>Calibri</vt:lpstr>
      <vt:lpstr>Cambria</vt:lpstr>
      <vt:lpstr>Georgia</vt:lpstr>
      <vt:lpstr>Lucida Sans Unicode</vt:lpstr>
      <vt:lpstr>Palatino Linotype</vt:lpstr>
      <vt:lpstr>Symbol</vt:lpstr>
      <vt:lpstr>Times New Roman</vt:lpstr>
      <vt:lpstr>Office Theme</vt:lpstr>
      <vt:lpstr>Introduction to Computer Graphics</vt:lpstr>
      <vt:lpstr>Last Lecture</vt:lpstr>
      <vt:lpstr>Today</vt:lpstr>
      <vt:lpstr>Recap: Lambertian (Diffuse) Term</vt:lpstr>
      <vt:lpstr>Recap: Lambertian (Diffuse) Term</vt:lpstr>
      <vt:lpstr>Specular Term (Blinn-Phong)</vt:lpstr>
      <vt:lpstr>Specular Term (Blinn-Phong)</vt:lpstr>
      <vt:lpstr>Cosine Power Plots</vt:lpstr>
      <vt:lpstr>Specular Term (Blinn-Phong)</vt:lpstr>
      <vt:lpstr>Ambient Term</vt:lpstr>
      <vt:lpstr>Blinn-Phong Reflection Model</vt:lpstr>
      <vt:lpstr>Questions?</vt:lpstr>
      <vt:lpstr>Shading Frequencies</vt:lpstr>
      <vt:lpstr>PowerPoint Presentation</vt:lpstr>
      <vt:lpstr>Shade each triangle (flat shading)</vt:lpstr>
      <vt:lpstr>Shade each vertex (Gouraud shading)</vt:lpstr>
      <vt:lpstr>Shade each pixel (Phong shading)</vt:lpstr>
      <vt:lpstr>Shading Frequency: Face, Vertex or Pixel</vt:lpstr>
      <vt:lpstr>Defining Per-Vertex Normal Vectors</vt:lpstr>
      <vt:lpstr>Defining Per-Pixel Normal Vectors</vt:lpstr>
      <vt:lpstr>Graphics (Real-time Rendering) Pipeline</vt:lpstr>
      <vt:lpstr>Graphics Pipeline</vt:lpstr>
      <vt:lpstr>Graphics Pipeline</vt:lpstr>
      <vt:lpstr>Graphics Pipeline</vt:lpstr>
      <vt:lpstr>Rasterization Pipeline</vt:lpstr>
      <vt:lpstr>Graphics Pipeline</vt:lpstr>
      <vt:lpstr>Graphics Pipeline</vt:lpstr>
      <vt:lpstr>Shader Programs</vt:lpstr>
      <vt:lpstr>Shader Programs</vt:lpstr>
      <vt:lpstr>Snail Shader Program</vt:lpstr>
      <vt:lpstr>Snail Shader Program</vt:lpstr>
      <vt:lpstr>Goal: Highly Complex 3D Scenes in Realtime</vt:lpstr>
      <vt:lpstr>Graphics Pipeline Implementation: GPUs</vt:lpstr>
      <vt:lpstr>GPU: Heterogeneous, Multi-Core Procesor</vt:lpstr>
      <vt:lpstr>Texture Mapping</vt:lpstr>
      <vt:lpstr>Different Colors at Different Places?</vt:lpstr>
      <vt:lpstr>Surfaces are 2D</vt:lpstr>
      <vt:lpstr>Texture Applied to Surface</vt:lpstr>
      <vt:lpstr>Visualization of Texture Coordinates</vt:lpstr>
      <vt:lpstr>Texture Applied to Surface</vt:lpstr>
      <vt:lpstr>Textures applied to surfaces</vt:lpstr>
      <vt:lpstr>Visualization of texture coordinates</vt:lpstr>
      <vt:lpstr>Textures can be used multiple times!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GAMES101_Lecture_08</dc:title>
  <cp:lastModifiedBy>Jin, Aobo</cp:lastModifiedBy>
  <cp:revision>2</cp:revision>
  <dcterms:created xsi:type="dcterms:W3CDTF">2023-02-28T18:04:16Z</dcterms:created>
  <dcterms:modified xsi:type="dcterms:W3CDTF">2023-02-28T18:10:05Z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2020-03-06T00:00:00Z</vt:filetime>
  </property>
  <property fmtid="{D5CDD505-2E9C-101B-9397-08002B2CF9AE}" pid="3" name="Creator">
    <vt:lpwstr>Keynote</vt:lpwstr>
  </property>
  <property fmtid="{D5CDD505-2E9C-101B-9397-08002B2CF9AE}" pid="4" name="LastSaved">
    <vt:filetime>2023-02-28T00:00:00Z</vt:filetime>
  </property>
  <property fmtid="{D5CDD505-2E9C-101B-9397-08002B2CF9AE}" pid="5" name="Producer">
    <vt:lpwstr>macOS Version 10.15.3 (Build 19D76) Quartz PDFContext, AppendMode 1.1</vt:lpwstr>
  </property>
</Properties>
</file>